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58" r:id="rId5"/>
    <p:sldId id="259" r:id="rId6"/>
    <p:sldId id="260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212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962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4903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2396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7254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8900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2327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010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309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0506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175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1A83-E359-4630-922D-B5F6B0D19372}" type="datetimeFigureOut">
              <a:rPr lang="hu-HU" smtClean="0"/>
              <a:t>2024. 11. 20.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F9DB6-534E-4A01-ABC4-0F8A7C13A7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345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ovább emelkedett a települési hulladék mennyisége az Európai Uniób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289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30628" y="1046957"/>
            <a:ext cx="4463143" cy="1508125"/>
          </a:xfrm>
        </p:spPr>
        <p:txBody>
          <a:bodyPr>
            <a:normAutofit fontScale="90000"/>
          </a:bodyPr>
          <a:lstStyle/>
          <a:p>
            <a:r>
              <a:rPr lang="hu-HU" b="1" dirty="0" smtClean="0"/>
              <a:t>Települési hulladék felhasználása</a:t>
            </a:r>
            <a:endParaRPr lang="hu-HU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416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/>
              <a:t>A HULLADÉKKEZELÉS MÓDJAI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u-HU" dirty="0" smtClean="0"/>
              <a:t>MEGELŐZÉS             SZELEKTÁLÁS-ÚJRAHASZNOSÍTÁS </a:t>
            </a:r>
          </a:p>
          <a:p>
            <a:pPr marL="0" indent="0" algn="ctr">
              <a:buNone/>
            </a:pPr>
            <a:r>
              <a:rPr lang="hu-HU" dirty="0" smtClean="0"/>
              <a:t>       ÉGETÉS                                     LERAKÁS</a:t>
            </a:r>
          </a:p>
          <a:p>
            <a:pPr marL="0" indent="0" algn="ctr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MEGELŐZÉS-</a:t>
            </a:r>
            <a:r>
              <a:rPr lang="hu-HU" dirty="0" err="1" smtClean="0"/>
              <a:t>lsd</a:t>
            </a:r>
            <a:r>
              <a:rPr lang="hu-HU" dirty="0" smtClean="0"/>
              <a:t>. környezeti nevelés témakörben-előadások-Tudatos Vásárlók Egyesülete-Újságoló-egyéb kommunikációs csatornák</a:t>
            </a:r>
          </a:p>
          <a:p>
            <a:pPr marL="0" indent="0">
              <a:buNone/>
            </a:pPr>
            <a:endParaRPr lang="hu-HU" dirty="0"/>
          </a:p>
        </p:txBody>
      </p:sp>
      <p:cxnSp>
        <p:nvCxnSpPr>
          <p:cNvPr id="5" name="Egyenes összekötő nyíllal 4"/>
          <p:cNvCxnSpPr/>
          <p:nvPr/>
        </p:nvCxnSpPr>
        <p:spPr>
          <a:xfrm>
            <a:off x="4167052" y="2076995"/>
            <a:ext cx="8621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gyenes összekötő nyíllal 5"/>
          <p:cNvCxnSpPr/>
          <p:nvPr/>
        </p:nvCxnSpPr>
        <p:spPr>
          <a:xfrm>
            <a:off x="9910354" y="2076995"/>
            <a:ext cx="8621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gyenes összekötő nyíllal 6"/>
          <p:cNvCxnSpPr/>
          <p:nvPr/>
        </p:nvCxnSpPr>
        <p:spPr>
          <a:xfrm>
            <a:off x="2499361" y="2577738"/>
            <a:ext cx="8621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gyenes összekötő nyíllal 7"/>
          <p:cNvCxnSpPr/>
          <p:nvPr/>
        </p:nvCxnSpPr>
        <p:spPr>
          <a:xfrm>
            <a:off x="5865223" y="2577738"/>
            <a:ext cx="8621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06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1"/>
            <a:ext cx="11952514" cy="6622869"/>
          </a:xfrm>
          <a:prstGeom prst="rect">
            <a:avLst/>
          </a:prstGeom>
        </p:spPr>
      </p:pic>
      <p:sp>
        <p:nvSpPr>
          <p:cNvPr id="2" name="Szövegdoboz 1"/>
          <p:cNvSpPr txBox="1"/>
          <p:nvPr/>
        </p:nvSpPr>
        <p:spPr>
          <a:xfrm>
            <a:off x="966651" y="953589"/>
            <a:ext cx="1058091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800" dirty="0" smtClean="0"/>
              <a:t>1. Elemek, kiégett villanykörték, használt étolaj stb.. elhelyezésének mikéntjéről kommunikáció-újak és régiek is/gondolkodjunk</a:t>
            </a:r>
          </a:p>
          <a:p>
            <a:r>
              <a:rPr lang="hu-HU" sz="4800" dirty="0" smtClean="0"/>
              <a:t>2. Coop-mi lesz a PET és alu-visszaváltóval? -kapcsolatfelvétel</a:t>
            </a:r>
          </a:p>
          <a:p>
            <a:endParaRPr lang="hu-HU" sz="4800" dirty="0"/>
          </a:p>
        </p:txBody>
      </p:sp>
    </p:spTree>
    <p:extLst>
      <p:ext uri="{BB962C8B-B14F-4D97-AF65-F5344CB8AC3E}">
        <p14:creationId xmlns:p14="http://schemas.microsoft.com/office/powerpoint/2010/main" val="18651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7443" y="1512117"/>
            <a:ext cx="4825370" cy="505850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Vashulladék gyűjtése települési szinten- miért-hogyan? </a:t>
            </a:r>
            <a:endParaRPr lang="hu-H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08484" y="1512117"/>
            <a:ext cx="6584202" cy="50585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hu-H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Segítség az embereknek-nem  a maradék hulladékgyűjtőben végezné az értékes vas</a:t>
            </a:r>
          </a:p>
          <a:p>
            <a:pPr marL="514350" indent="-514350">
              <a:buAutoNum type="arabicPeriod"/>
            </a:pPr>
            <a:r>
              <a:rPr lang="hu-H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Kevesebb lerakott illegális hulladék az erdőben</a:t>
            </a:r>
          </a:p>
          <a:p>
            <a:pPr marL="514350" indent="-514350">
              <a:buAutoNum type="arabicPeriod"/>
            </a:pPr>
            <a:r>
              <a:rPr lang="hu-H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Önkormányzat valamelyik telephelyén növényzettel eltakarva lehetne gyűjteni</a:t>
            </a:r>
          </a:p>
          <a:p>
            <a:pPr marL="514350" indent="-514350">
              <a:buAutoNum type="arabicPeriod"/>
            </a:pPr>
            <a:r>
              <a:rPr lang="hu-H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település teherautójával időközönként elszállítani.</a:t>
            </a:r>
          </a:p>
          <a:p>
            <a:pPr marL="514350" indent="-514350">
              <a:buAutoNum type="arabicPeriod"/>
            </a:pPr>
            <a:r>
              <a:rPr lang="hu-H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vashulladék visszaváltása során keletkezett pénzösszeg az önkormányzatnál marad-szállítási költség, dolgozók </a:t>
            </a:r>
            <a:r>
              <a:rPr lang="hu-H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plussz</a:t>
            </a:r>
            <a:r>
              <a:rPr lang="hu-H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juttatása akik ezzel dolgoznak.</a:t>
            </a:r>
          </a:p>
          <a:p>
            <a:pPr marL="514350" indent="-514350">
              <a:buAutoNum type="arabicPeriod"/>
            </a:pPr>
            <a:endParaRPr lang="hu-H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7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6754" y="-1"/>
            <a:ext cx="12762411" cy="7001691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/>
              <a:t>Üveggyűjtő konténer non-stop-miért-hogyan? </a:t>
            </a:r>
            <a:endParaRPr lang="hu-H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3900" b="1" dirty="0" smtClean="0">
                <a:solidFill>
                  <a:schemeClr val="bg1"/>
                </a:solidFill>
              </a:rPr>
              <a:t>1. Segítség a lakosságnak-sokan nincsenek itthon a konténer nyitvatartási idejében, hiszen dolgoznak</a:t>
            </a:r>
          </a:p>
          <a:p>
            <a:pPr marL="0" indent="0">
              <a:buNone/>
            </a:pPr>
            <a:r>
              <a:rPr lang="hu-HU" sz="3900" b="1" dirty="0" smtClean="0">
                <a:solidFill>
                  <a:schemeClr val="bg1"/>
                </a:solidFill>
              </a:rPr>
              <a:t>2. Az üvegek így a maradék gyűjtőben végzik vagy az erdőben vagy szállítódnak feleslegesen </a:t>
            </a:r>
          </a:p>
          <a:p>
            <a:pPr marL="0" indent="0">
              <a:buNone/>
            </a:pPr>
            <a:r>
              <a:rPr lang="hu-HU" sz="3900" b="1" dirty="0" smtClean="0">
                <a:solidFill>
                  <a:schemeClr val="bg1"/>
                </a:solidFill>
              </a:rPr>
              <a:t>3. A telephely mellett kialakítani egy konténernyi helyet, oda rendszeresíteni egy üveggyűjtő konténert.</a:t>
            </a:r>
          </a:p>
          <a:p>
            <a:pPr marL="0" indent="0">
              <a:buNone/>
            </a:pPr>
            <a:r>
              <a:rPr lang="hu-HU" sz="3900" b="1" dirty="0" smtClean="0">
                <a:solidFill>
                  <a:schemeClr val="bg1"/>
                </a:solidFill>
              </a:rPr>
              <a:t>4. Feliratozni: csak üveget, kamerával megfigyelt terület-büntetés..</a:t>
            </a:r>
            <a:r>
              <a:rPr lang="hu-HU" sz="3900" b="1" dirty="0" err="1" smtClean="0">
                <a:solidFill>
                  <a:schemeClr val="bg1"/>
                </a:solidFill>
              </a:rPr>
              <a:t>stb</a:t>
            </a:r>
            <a:r>
              <a:rPr lang="hu-HU" sz="3900" b="1" dirty="0" smtClean="0">
                <a:solidFill>
                  <a:schemeClr val="bg1"/>
                </a:solidFill>
              </a:rPr>
              <a:t>..kamera felszerelése/döglött macskák elkerülése okán-ha mégis, szólni nekem.</a:t>
            </a:r>
          </a:p>
          <a:p>
            <a:pPr marL="0" indent="0">
              <a:buNone/>
            </a:pPr>
            <a:r>
              <a:rPr lang="hu-HU" sz="3900" b="1" dirty="0">
                <a:solidFill>
                  <a:schemeClr val="bg1"/>
                </a:solidFill>
              </a:rPr>
              <a:t>5</a:t>
            </a:r>
            <a:r>
              <a:rPr lang="hu-HU" sz="3900" b="1" dirty="0" smtClean="0">
                <a:solidFill>
                  <a:schemeClr val="bg1"/>
                </a:solidFill>
              </a:rPr>
              <a:t>. Ha megtelik cserélni.</a:t>
            </a:r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8578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tahitotfalu.hu/ckfinder/userfiles/images/program/2021/202111-bolhapi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457" y="1"/>
            <a:ext cx="41075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 smtClean="0">
                <a:latin typeface="+mn-lt"/>
              </a:rPr>
              <a:t>Lomok(?) felhasználása-Miért</a:t>
            </a:r>
            <a:r>
              <a:rPr lang="hu-HU" sz="3600" dirty="0" smtClean="0"/>
              <a:t>?</a:t>
            </a:r>
            <a:br>
              <a:rPr lang="hu-HU" sz="3600" dirty="0" smtClean="0"/>
            </a:br>
            <a:endParaRPr lang="hu-HU" sz="36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1" y="1319349"/>
            <a:ext cx="7043056" cy="485761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hu-HU" sz="3600" b="1" dirty="0" smtClean="0"/>
              <a:t>Jóval kevesebb hulladék keletkezése</a:t>
            </a:r>
          </a:p>
          <a:p>
            <a:pPr marL="514350" indent="-514350">
              <a:buAutoNum type="arabicPeriod"/>
            </a:pPr>
            <a:r>
              <a:rPr lang="hu-HU" sz="3600" b="1" dirty="0" smtClean="0"/>
              <a:t>Lakosság segítése-hiszen megszűnt a gyors és egyszerű lomtalanítás</a:t>
            </a:r>
          </a:p>
          <a:p>
            <a:pPr marL="514350" indent="-514350">
              <a:buAutoNum type="arabicPeriod"/>
            </a:pPr>
            <a:r>
              <a:rPr lang="hu-HU" sz="3600" b="1" dirty="0" smtClean="0"/>
              <a:t>A befolyt pénzből a település </a:t>
            </a:r>
          </a:p>
          <a:p>
            <a:pPr marL="0" indent="0">
              <a:buNone/>
            </a:pPr>
            <a:r>
              <a:rPr lang="hu-HU" sz="3600" b="1" dirty="0" smtClean="0"/>
              <a:t>egyesületeit lehetne támogatni-</a:t>
            </a:r>
          </a:p>
          <a:p>
            <a:pPr marL="0" indent="0">
              <a:buNone/>
            </a:pPr>
            <a:r>
              <a:rPr lang="hu-HU" sz="3600" b="1" dirty="0" smtClean="0"/>
              <a:t>ausztriai jó példa-Önkéntes Tűzoltóság</a:t>
            </a:r>
          </a:p>
          <a:p>
            <a:pPr marL="0" indent="0">
              <a:buNone/>
            </a:pPr>
            <a:r>
              <a:rPr lang="hu-HU" sz="3600" b="1" dirty="0" smtClean="0"/>
              <a:t>4. Jócselekedet-jó közérzet</a:t>
            </a:r>
          </a:p>
          <a:p>
            <a:pPr marL="0" indent="0">
              <a:buNone/>
            </a:pPr>
            <a:r>
              <a:rPr lang="hu-HU" sz="3600" b="1" dirty="0" smtClean="0"/>
              <a:t>5. Rászorulók kevés pénzért juthatnának használt, de jó állapotú használati tárgyakhoz</a:t>
            </a:r>
          </a:p>
          <a:p>
            <a:pPr marL="514350" indent="-514350">
              <a:buAutoNum type="arabicPeriod"/>
            </a:pPr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650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0"/>
            <a:ext cx="12139853" cy="685800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>
                <a:latin typeface="+mn-lt"/>
              </a:rPr>
              <a:t>Lomok(?) felhasználása-Hogyan</a:t>
            </a:r>
            <a:r>
              <a:rPr lang="hu-HU" dirty="0" smtClean="0"/>
              <a:t>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423852"/>
            <a:ext cx="10515600" cy="5434148"/>
          </a:xfrm>
        </p:spPr>
        <p:txBody>
          <a:bodyPr>
            <a:noAutofit/>
          </a:bodyPr>
          <a:lstStyle/>
          <a:p>
            <a:r>
              <a:rPr lang="hu-HU" sz="3200" b="1" dirty="0" smtClean="0"/>
              <a:t>1.</a:t>
            </a:r>
            <a:r>
              <a:rPr lang="hu-HU" sz="3200" dirty="0" smtClean="0"/>
              <a:t> </a:t>
            </a:r>
            <a:r>
              <a:rPr lang="hu-HU" sz="3200" b="1" dirty="0" smtClean="0"/>
              <a:t>Lakossági felhívás: megunt, de jó állapotú, tiszta, mások által még használható </a:t>
            </a:r>
            <a:r>
              <a:rPr lang="hu-HU" sz="3200" b="1" dirty="0" err="1" smtClean="0"/>
              <a:t>stb</a:t>
            </a:r>
            <a:r>
              <a:rPr lang="hu-HU" sz="3200" b="1" dirty="0" smtClean="0"/>
              <a:t>…nincs szíve kidobni, de nincs rá szüksége..</a:t>
            </a:r>
            <a:r>
              <a:rPr lang="hu-HU" sz="3200" b="1" dirty="0" err="1" smtClean="0"/>
              <a:t>stb</a:t>
            </a:r>
            <a:r>
              <a:rPr lang="hu-HU" sz="3200" b="1" dirty="0" smtClean="0"/>
              <a:t>..</a:t>
            </a:r>
          </a:p>
          <a:p>
            <a:r>
              <a:rPr lang="hu-HU" sz="3200" b="1" dirty="0" smtClean="0"/>
              <a:t>2. Gyűjtés: Olyan helyen, ahol mindig van valaki aki átveszi és nemet mond, ha pl. törött, nagyon koszos, teljesen lehasznált cikket vagy sittet hoznának. Előtte egy telefonhívással lehetne bejelentkezni.</a:t>
            </a:r>
          </a:p>
          <a:p>
            <a:r>
              <a:rPr lang="hu-HU" sz="3200" b="1" dirty="0" smtClean="0"/>
              <a:t>3. </a:t>
            </a:r>
            <a:r>
              <a:rPr lang="hu-HU" sz="3600" b="1" dirty="0" smtClean="0">
                <a:solidFill>
                  <a:srgbClr val="C00000"/>
                </a:solidFill>
              </a:rPr>
              <a:t>Tárolás: Fedett, nem nedvesedő helység, tárolófelületekkel  (pl.: kimustrált asztalok, polcok)</a:t>
            </a:r>
          </a:p>
          <a:p>
            <a:r>
              <a:rPr lang="hu-HU" sz="3200" b="1" dirty="0" smtClean="0"/>
              <a:t>4. Beárazás: egységáras megoldás: 100Ft-tól, attól függően mi érkezik be. </a:t>
            </a:r>
          </a:p>
          <a:p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177326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1953" y="404949"/>
            <a:ext cx="3520047" cy="3543514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404949"/>
            <a:ext cx="10515600" cy="1815736"/>
          </a:xfrm>
        </p:spPr>
        <p:txBody>
          <a:bodyPr>
            <a:normAutofit fontScale="90000"/>
          </a:bodyPr>
          <a:lstStyle/>
          <a:p>
            <a:pPr algn="ctr"/>
            <a:r>
              <a:rPr lang="hu-HU" b="1" dirty="0" smtClean="0"/>
              <a:t>5</a:t>
            </a:r>
            <a:r>
              <a:rPr lang="hu-HU" dirty="0" smtClean="0"/>
              <a:t>. </a:t>
            </a:r>
            <a:r>
              <a:rPr lang="hu-HU" b="1" dirty="0" smtClean="0">
                <a:latin typeface="+mn-lt"/>
              </a:rPr>
              <a:t>Évente kétszer- háromszor (mennyiség kérdése) 2-3 napig tartó kiárusítás garázsvásár jelleggel a tárolóhelyen</a:t>
            </a:r>
            <a:br>
              <a:rPr lang="hu-HU" b="1" dirty="0" smtClean="0">
                <a:latin typeface="+mn-lt"/>
              </a:rPr>
            </a:br>
            <a:endParaRPr lang="hu-HU" b="1" dirty="0">
              <a:latin typeface="+mn-lt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2220685"/>
            <a:ext cx="10515600" cy="3956277"/>
          </a:xfrm>
        </p:spPr>
        <p:txBody>
          <a:bodyPr>
            <a:normAutofit lnSpcReduction="10000"/>
          </a:bodyPr>
          <a:lstStyle/>
          <a:p>
            <a:r>
              <a:rPr lang="hu-HU" sz="3200" b="1" dirty="0" smtClean="0"/>
              <a:t>Minden évben más egyesület vállalja ennek a lebonyolítását: felhívás-reklám, eladással foglalkozók biztosítása</a:t>
            </a:r>
          </a:p>
          <a:p>
            <a:r>
              <a:rPr lang="hu-HU" sz="3200" b="1" dirty="0" smtClean="0"/>
              <a:t>A befolyt pénzösszeg felett az adott egyesület rendelkezik</a:t>
            </a:r>
          </a:p>
          <a:p>
            <a:r>
              <a:rPr lang="hu-HU" sz="3200" b="1" dirty="0" smtClean="0"/>
              <a:t>A megmaradt cikkeket szelektálja, egy részét elteszi a következő évre, másik részét kidobásra ítéli</a:t>
            </a:r>
          </a:p>
          <a:p>
            <a:r>
              <a:rPr lang="hu-HU" sz="3200" b="1" dirty="0" smtClean="0"/>
              <a:t>Önkormányzat szelektálja a kidobandókat (üveg, vas, papír, vegyes..</a:t>
            </a:r>
            <a:r>
              <a:rPr lang="hu-HU" sz="3200" b="1" dirty="0" err="1" smtClean="0"/>
              <a:t>stb</a:t>
            </a:r>
            <a:r>
              <a:rPr lang="hu-HU" sz="3200" b="1" dirty="0" smtClean="0"/>
              <a:t>) és elhelyezi a megfelelő helyen.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5546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komposztálás olyan mint a sz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10306594" cy="687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4000" b="1" dirty="0" smtClean="0">
                <a:solidFill>
                  <a:schemeClr val="bg1"/>
                </a:solidFill>
              </a:rPr>
              <a:t>Komposztálás-csak a zöldhulladéknak-levelek, </a:t>
            </a:r>
            <a:r>
              <a:rPr lang="hu-HU" sz="4000" b="1" dirty="0" smtClean="0">
                <a:solidFill>
                  <a:schemeClr val="bg1"/>
                </a:solidFill>
              </a:rPr>
              <a:t>ágak</a:t>
            </a:r>
            <a:br>
              <a:rPr lang="hu-HU" sz="4000" b="1" dirty="0" smtClean="0">
                <a:solidFill>
                  <a:schemeClr val="bg1"/>
                </a:solidFill>
              </a:rPr>
            </a:br>
            <a:r>
              <a:rPr lang="hu-HU" sz="4000" b="1" dirty="0" smtClean="0">
                <a:solidFill>
                  <a:schemeClr val="bg1"/>
                </a:solidFill>
              </a:rPr>
              <a:t>Zöldhulladékos </a:t>
            </a:r>
            <a:r>
              <a:rPr lang="hu-HU" sz="4000" b="1" smtClean="0">
                <a:solidFill>
                  <a:schemeClr val="bg1"/>
                </a:solidFill>
              </a:rPr>
              <a:t>zsák csökkentése a cél!</a:t>
            </a:r>
            <a:r>
              <a:rPr lang="hu-HU" sz="4000" b="1" dirty="0" smtClean="0">
                <a:solidFill>
                  <a:schemeClr val="bg1"/>
                </a:solidFill>
              </a:rPr>
              <a:t/>
            </a:r>
            <a:br>
              <a:rPr lang="hu-HU" sz="4000" b="1" dirty="0" smtClean="0">
                <a:solidFill>
                  <a:schemeClr val="bg1"/>
                </a:solidFill>
              </a:rPr>
            </a:br>
            <a:endParaRPr lang="hu-HU" sz="4000" b="1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sz="3600" b="1" dirty="0" smtClean="0">
                <a:solidFill>
                  <a:schemeClr val="bg1"/>
                </a:solidFill>
              </a:rPr>
              <a:t>Egy települési komposztáló-faiskolával együtt</a:t>
            </a:r>
          </a:p>
          <a:p>
            <a:endParaRPr lang="hu-HU" sz="3600" b="1" dirty="0">
              <a:solidFill>
                <a:schemeClr val="bg1"/>
              </a:solidFill>
            </a:endParaRPr>
          </a:p>
          <a:p>
            <a:r>
              <a:rPr lang="hu-HU" sz="3600" b="1" dirty="0" smtClean="0">
                <a:solidFill>
                  <a:schemeClr val="bg1"/>
                </a:solidFill>
              </a:rPr>
              <a:t>Sok kicsi-utcákban egy?-közterületen lehetne?  Igényfelmérés-kik szeretnének? Ki lenne a felelőse? Táblán utasítások (döglött macskák)</a:t>
            </a:r>
          </a:p>
          <a:p>
            <a:endParaRPr lang="hu-HU" sz="3600" b="1" dirty="0">
              <a:solidFill>
                <a:schemeClr val="bg1"/>
              </a:solidFill>
            </a:endParaRPr>
          </a:p>
          <a:p>
            <a:r>
              <a:rPr lang="hu-HU" sz="3600" b="1" dirty="0" smtClean="0">
                <a:solidFill>
                  <a:schemeClr val="bg1"/>
                </a:solidFill>
              </a:rPr>
              <a:t>Komposztálásról-magaságyásról faluházas beszélgetéssorozat- Te hogyan komposztálsz? –Kommunikációs csatornák-újságoló</a:t>
            </a:r>
            <a:endParaRPr lang="hu-H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TM16401371[[fn=Atlasz]]</Template>
  <TotalTime>141</TotalTime>
  <Words>444</Words>
  <Application>Microsoft Office PowerPoint</Application>
  <PresentationFormat>Szélesvásznú</PresentationFormat>
  <Paragraphs>44</Paragraphs>
  <Slides>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Office-téma</vt:lpstr>
      <vt:lpstr>Települési hulladék felhasználása</vt:lpstr>
      <vt:lpstr>A HULLADÉKKEZELÉS MÓDJAI</vt:lpstr>
      <vt:lpstr>PowerPoint-bemutató</vt:lpstr>
      <vt:lpstr>Vashulladék gyűjtése települési szinten- miért-hogyan? </vt:lpstr>
      <vt:lpstr>Üveggyűjtő konténer non-stop-miért-hogyan? </vt:lpstr>
      <vt:lpstr>Lomok(?) felhasználása-Miért? </vt:lpstr>
      <vt:lpstr>Lomok(?) felhasználása-Hogyan?</vt:lpstr>
      <vt:lpstr>5. Évente kétszer- háromszor (mennyiség kérdése) 2-3 napig tartó kiárusítás garázsvásár jelleggel a tárolóhelyen </vt:lpstr>
      <vt:lpstr>Komposztálás-csak a zöldhulladéknak-levelek, ágak Zöldhulladékos zsák csökkentése a cél!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Települési hulladék felhasználása</dc:title>
  <dc:creator>Windows-felhasználó</dc:creator>
  <cp:lastModifiedBy>Windows-felhasználó</cp:lastModifiedBy>
  <cp:revision>19</cp:revision>
  <dcterms:created xsi:type="dcterms:W3CDTF">2024-10-16T12:34:19Z</dcterms:created>
  <dcterms:modified xsi:type="dcterms:W3CDTF">2024-11-20T14:59:34Z</dcterms:modified>
</cp:coreProperties>
</file>