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-312" y="-8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A0A7F-F260-49BA-BEF8-D34270E31504}" type="datetimeFigureOut">
              <a:rPr lang="hu-HU" smtClean="0"/>
              <a:t>2025. 04. 15.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8F974-AA7A-47A0-9208-51BC72FC1F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121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88F974-AA7A-47A0-9208-51BC72FC1F50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141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4/15/2025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9FD4FAB-D182-1BA7-D1F6-DF59984AE1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hu-HU" dirty="0"/>
            </a:br>
            <a:r>
              <a:rPr lang="hu-HU" dirty="0"/>
              <a:t>Nyári táborozási terv</a:t>
            </a:r>
            <a:br>
              <a:rPr lang="hu-HU" dirty="0"/>
            </a:br>
            <a:br>
              <a:rPr lang="hu-HU" dirty="0"/>
            </a:br>
            <a:r>
              <a:rPr lang="hu-HU" dirty="0"/>
              <a:t>2025.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E9E8BC4-AB16-729B-C864-A6B391812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2353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C95B9F-C0C8-796E-6C3A-F73DB6B04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Táborok összefoglalása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A8465D-F770-FE78-E230-F617CEF05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1179" y="2015732"/>
            <a:ext cx="10122568" cy="3450613"/>
          </a:xfrm>
        </p:spPr>
        <p:txBody>
          <a:bodyPr>
            <a:normAutofit fontScale="77500" lnSpcReduction="20000"/>
          </a:bodyPr>
          <a:lstStyle/>
          <a:p>
            <a:r>
              <a:rPr lang="hu-HU" sz="2800" b="1" dirty="0"/>
              <a:t>Művészeti tábor (2025. június 30. – 2025. július 4.)</a:t>
            </a:r>
          </a:p>
          <a:p>
            <a:pPr lvl="1"/>
            <a:r>
              <a:rPr lang="hu-HU" sz="2600" dirty="0"/>
              <a:t>Várbíró Kinga és Karner Gábor vezetésével</a:t>
            </a:r>
          </a:p>
          <a:p>
            <a:r>
              <a:rPr lang="hu-HU" sz="2800" b="1" dirty="0"/>
              <a:t>Dráma tábor (2025. július 7-11.)</a:t>
            </a:r>
          </a:p>
          <a:p>
            <a:pPr lvl="1"/>
            <a:r>
              <a:rPr lang="hu-HU" sz="2600" dirty="0"/>
              <a:t>Kas Kriszta vezetésével</a:t>
            </a:r>
          </a:p>
          <a:p>
            <a:r>
              <a:rPr lang="hu-HU" sz="2800" b="1" dirty="0"/>
              <a:t>Zenei tábor (2025. július 14-18.)</a:t>
            </a:r>
          </a:p>
          <a:p>
            <a:pPr lvl="1"/>
            <a:r>
              <a:rPr lang="hu-HU" sz="2600" dirty="0"/>
              <a:t>Kökényné </a:t>
            </a:r>
            <a:r>
              <a:rPr lang="hu-HU" sz="2600" dirty="0" err="1"/>
              <a:t>Krafcsik</a:t>
            </a:r>
            <a:r>
              <a:rPr lang="hu-HU" sz="2600" dirty="0"/>
              <a:t> Ibolya vezetésével</a:t>
            </a:r>
          </a:p>
          <a:p>
            <a:r>
              <a:rPr lang="hu-HU" sz="2800" b="1" dirty="0"/>
              <a:t>Duna </a:t>
            </a:r>
            <a:r>
              <a:rPr lang="hu-HU" sz="2800" b="1" dirty="0" err="1"/>
              <a:t>party</a:t>
            </a:r>
            <a:r>
              <a:rPr lang="hu-HU" sz="2800" b="1" dirty="0"/>
              <a:t> sport tábor (2025. július 28. – 2025. augusztus 1.)</a:t>
            </a:r>
          </a:p>
          <a:p>
            <a:pPr lvl="1"/>
            <a:r>
              <a:rPr lang="hu-HU" sz="2600" dirty="0"/>
              <a:t>Wágner Gabriella és </a:t>
            </a:r>
            <a:r>
              <a:rPr lang="hu-HU" sz="2600" dirty="0" err="1"/>
              <a:t>Gotthard</a:t>
            </a:r>
            <a:r>
              <a:rPr lang="hu-HU" sz="2600" dirty="0"/>
              <a:t> Viktor vezetésével</a:t>
            </a:r>
          </a:p>
        </p:txBody>
      </p:sp>
    </p:spTree>
    <p:extLst>
      <p:ext uri="{BB962C8B-B14F-4D97-AF65-F5344CB8AC3E}">
        <p14:creationId xmlns:p14="http://schemas.microsoft.com/office/powerpoint/2010/main" val="419177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C73B8E-B516-D569-629A-0441C630E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információk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EBAB6A0-3E54-CCCA-6781-464DF4C03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737" y="2015732"/>
            <a:ext cx="10724147" cy="3450613"/>
          </a:xfrm>
        </p:spPr>
        <p:txBody>
          <a:bodyPr>
            <a:normAutofit/>
          </a:bodyPr>
          <a:lstStyle/>
          <a:p>
            <a:r>
              <a:rPr lang="hu-HU" dirty="0"/>
              <a:t>A táborok ajánlott résztvevő száma: 25 fő</a:t>
            </a:r>
          </a:p>
          <a:p>
            <a:pPr lvl="1"/>
            <a:r>
              <a:rPr lang="hu-HU" dirty="0"/>
              <a:t>Kivétel: Duna </a:t>
            </a:r>
            <a:r>
              <a:rPr lang="hu-HU" dirty="0" err="1"/>
              <a:t>party</a:t>
            </a:r>
            <a:r>
              <a:rPr lang="hu-HU" dirty="0"/>
              <a:t> sport tábor mely 20 fő</a:t>
            </a:r>
          </a:p>
          <a:p>
            <a:pPr lvl="1"/>
            <a:r>
              <a:rPr lang="hu-HU" dirty="0"/>
              <a:t>A táborok minimum 20 fő résztvevőtől indulnak el</a:t>
            </a:r>
          </a:p>
          <a:p>
            <a:r>
              <a:rPr lang="hu-HU" dirty="0"/>
              <a:t>Táboronként 2 fő vezető, 1 fő segítő illetve 1 fő közösségi szolgálatban segít (összesen 4 fő)</a:t>
            </a:r>
          </a:p>
          <a:p>
            <a:pPr lvl="1"/>
            <a:r>
              <a:rPr lang="hu-HU" dirty="0"/>
              <a:t>Duna </a:t>
            </a:r>
            <a:r>
              <a:rPr lang="hu-HU" dirty="0" err="1"/>
              <a:t>party</a:t>
            </a:r>
            <a:r>
              <a:rPr lang="hu-HU" dirty="0"/>
              <a:t> tábor esetében 2 fő vezető, 2 fő segítő és </a:t>
            </a:r>
          </a:p>
          <a:p>
            <a:pPr marL="457200" lvl="1" indent="0">
              <a:buNone/>
            </a:pPr>
            <a:r>
              <a:rPr lang="hu-HU" dirty="0"/>
              <a:t>	igény esetén 1 fő közösségi szolgálatban segít)</a:t>
            </a:r>
          </a:p>
          <a:p>
            <a:pPr lvl="1"/>
            <a:r>
              <a:rPr lang="hu-HU" dirty="0"/>
              <a:t>Táboronként 2 fő vezető, 1 fő segítő illetve 1 fő közösségi szolgálatban segít (összesen 4 fő)</a:t>
            </a:r>
          </a:p>
          <a:p>
            <a:r>
              <a:rPr lang="hu-HU" dirty="0"/>
              <a:t>Jelentkezés módja: Google űrlapon mely a Faluház facebook oldalán lesz elérhető</a:t>
            </a:r>
          </a:p>
          <a:p>
            <a:endParaRPr lang="hu-HU" dirty="0"/>
          </a:p>
          <a:p>
            <a:pPr lvl="1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1303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97550D-9706-8D6A-0DA7-5E863DA0A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Űrlap leírása (nem végleges)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D34F1F9-0F32-0EF5-F617-E5B295A2A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5380F942-1C02-140A-955D-D461F0CA5365}"/>
              </a:ext>
            </a:extLst>
          </p:cNvPr>
          <p:cNvSpPr txBox="1"/>
          <p:nvPr/>
        </p:nvSpPr>
        <p:spPr>
          <a:xfrm>
            <a:off x="1534695" y="1999652"/>
            <a:ext cx="8796421" cy="3585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ŰRLAP LEÍRÁSA: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KEDVES SZÜLŐ! KEDVES GONDVISELŐ! </a:t>
            </a:r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REGISZTRÁLJA GYERMEKÉT AZ ALÁBBIAK ALAPJÁN A 2025. ÉVI SZIGETMONOSTOR FALUHÁZ NYÁRI NAPKÖZIS TÁBORAIRA. A REGISZTRÁCIÓ MINDÖSSZE 5 PERCET VESZ IGÉNYBE. A NYÁRI TÁBOROK SZIGETMONOSTORI ÁLTALÁNOS ISKOLÁSOKNAK KERÜLNEK MEGRENDEZÉSRE. TEMATIKUS TÁBORAINK 20-25 FŐ JELENTKEZŐVEL TUDNAK ELINDULNI.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A TÁBORBAN VALÓ RÉSZVÉTEL FELTÉTELEI: </a:t>
            </a:r>
          </a:p>
          <a:p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- SZÜLŐI EGÉSZSÉGÜGYI NYILATKOZAT KITÖLTÉSE </a:t>
            </a:r>
          </a:p>
          <a:p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- TÁBORI SZABÁLYZAT ELFOGADÁSA ÉS ALÁÍRÁSA </a:t>
            </a:r>
          </a:p>
          <a:p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- HAZAMENETELI SZABÁLYZAT ALÁÍRÁSA - ORVOSI IGAZOLÁS BEMUTATÁSA ÉRZÉKENYSÉGRŐL </a:t>
            </a:r>
          </a:p>
          <a:p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- DUNA PARTY SPORT TÁBORHOZ 200 M BIZTOS ÚSZÁS ALKALMASSÁGI IGAZOLÁSA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FIGYELEM! A KITÖLTÖTT ÉS ELKÜLDÖTT ŰRLAPOT A TÁBORRA TÖRTÉNŐ JELENTKEZÉSNEK TEKINTJÜK, EZÉRT KÉRJÜK, HOGY GONDOSAN, ÁTGONDOLTAN TÖLTSE KI AZ ÖSSZES MEZŐT. A TÁBORBAN VALÓ RÉSZVÉTEL, A TÁBORVEZETŐK JÓVÁHAGYÁSÁVAL KERÜL E-MAILBEN VISSZAIGAZOLÁSRA.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FONTOS! EGY ŰRLAP KITÖLTÉSÉVEL ÉS ELKÜLDÉSÉVEL EGYSZERRE EGY TÁBORRA, EGY GYERMEKET LEHET REGISZTRÁLNI. MÁSIK TÁBORBA VAGY MÁS GYERMEKKEL TÖRTÉNŐ REGISZTRÁCIÓ EGY ÚJ ŰRLAP KITÖLTÉSÉVEL LEHETSÉGES.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A TÁBOROK DÍJA: </a:t>
            </a:r>
            <a:r>
              <a:rPr lang="hu-HU" sz="110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40.</a:t>
            </a:r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000 FT/FŐ/TÁBOR, MELY MAGÁBA FOGLALJA A NAPI HÁROMSZORI ÉTKEZÉST AMENNYIBEN GYERMEKE ÉTELÉRZÉKENY, VAGY GYÓGYSZERALLERGIÁS KÉRJÜK, EZT AZ ŰRLAP MEGFELELŐ RÉSZÉN JELÖLJÉK MAJD. BEFIZETÉSI HATÁRIDŐ: AZ AKTUÁLIS TÁBOR KEZDETE ELŐTTI 3. HÉT </a:t>
            </a:r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BEFIZETÉSI LEHETŐSÉG </a:t>
            </a:r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ÁTUTALÁSSAL, VAGY KÉSZPÉNZZEL. </a:t>
            </a: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ÁTUTALÁSSAL A KÖVETKEZŐ SZÁMLASZÁMRA TÖRTÉNHET A BEFIZETÉS: </a:t>
            </a:r>
            <a:r>
              <a:rPr lang="hu-HU" sz="1100" b="0" i="0" u="none" strike="noStrike" baseline="0" dirty="0">
                <a:solidFill>
                  <a:srgbClr val="000000"/>
                </a:solidFill>
                <a:latin typeface="Barlow Semi Condensed" panose="020F0502020204030204" pitchFamily="2" charset="-18"/>
              </a:rPr>
              <a:t>SZIGETMONOSTOR FALUHÁZ SZÁMLASZÁM:11742087-15771315 KÖZLEMÉNYBE KÉRJÜK, ÍRJÁK BE A TÁBOR ÉS A GYERMEK NEVÉT! </a:t>
            </a:r>
          </a:p>
          <a:p>
            <a:endParaRPr lang="hu-HU" sz="1100" b="1" i="0" u="none" strike="noStrike" baseline="0" dirty="0">
              <a:solidFill>
                <a:srgbClr val="000000"/>
              </a:solidFill>
              <a:latin typeface="Barlow Semi Condensed SemiBold" panose="020F0502020204030204" pitchFamily="2" charset="-18"/>
            </a:endParaRPr>
          </a:p>
          <a:p>
            <a:r>
              <a:rPr lang="hu-HU" sz="1100" b="1" i="0" u="none" strike="noStrike" baseline="0" dirty="0">
                <a:solidFill>
                  <a:srgbClr val="000000"/>
                </a:solidFill>
                <a:latin typeface="Barlow Semi Condensed SemiBold" panose="020F0502020204030204" pitchFamily="2" charset="-18"/>
              </a:rPr>
              <a:t>KÖSZÖNJÜK AZ EGYÜTTMŰKÖDÉST! TOVÁBBI INFORMÁCIÓ: INFO.FALUHAZ@SZIGETMONOSTOR.HU 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273172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DB4A56C-EDD7-BB77-2672-933C59915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Költségek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842CF29-F41E-D3A7-1D56-1EE50A094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Táborvezetői költségek</a:t>
            </a:r>
          </a:p>
          <a:p>
            <a:pPr lvl="1"/>
            <a:r>
              <a:rPr lang="hu-HU" dirty="0"/>
              <a:t>80 000 Ft/vezető</a:t>
            </a:r>
          </a:p>
          <a:p>
            <a:r>
              <a:rPr lang="hu-HU" dirty="0"/>
              <a:t>Tábori segítői költségek:</a:t>
            </a:r>
          </a:p>
          <a:p>
            <a:pPr lvl="1"/>
            <a:r>
              <a:rPr lang="hu-HU" dirty="0"/>
              <a:t>40 000 Ft/segítő</a:t>
            </a:r>
          </a:p>
          <a:p>
            <a:r>
              <a:rPr lang="hu-HU" dirty="0"/>
              <a:t>Étkezési költségek:</a:t>
            </a:r>
          </a:p>
          <a:p>
            <a:pPr lvl="1"/>
            <a:r>
              <a:rPr lang="hu-HU" dirty="0"/>
              <a:t>Reggeli és uzsonna: 2 200 Ft/fő/nap</a:t>
            </a:r>
          </a:p>
          <a:p>
            <a:pPr lvl="1"/>
            <a:r>
              <a:rPr lang="hu-HU" dirty="0"/>
              <a:t>Ebéd: 2500 Ft/fő/nap</a:t>
            </a:r>
          </a:p>
          <a:p>
            <a:r>
              <a:rPr lang="hu-HU" dirty="0"/>
              <a:t>Alapanyag költségek(+mobil WC):</a:t>
            </a:r>
          </a:p>
          <a:p>
            <a:pPr lvl="1"/>
            <a:r>
              <a:rPr lang="hu-HU" dirty="0"/>
              <a:t>Művészeti és zenei tábor: 80 000 Ft/tábor</a:t>
            </a:r>
          </a:p>
          <a:p>
            <a:pPr lvl="1"/>
            <a:r>
              <a:rPr lang="hu-HU" dirty="0"/>
              <a:t>Dráma tábor: 50 000 Ft/tábor</a:t>
            </a:r>
          </a:p>
          <a:p>
            <a:pPr lvl="1"/>
            <a:r>
              <a:rPr lang="hu-HU" dirty="0"/>
              <a:t>Duna </a:t>
            </a:r>
            <a:r>
              <a:rPr lang="hu-HU" dirty="0" err="1"/>
              <a:t>party</a:t>
            </a:r>
            <a:r>
              <a:rPr lang="hu-HU" dirty="0"/>
              <a:t> tábor: 110 000 Ft/tábor</a:t>
            </a:r>
          </a:p>
          <a:p>
            <a:pPr lvl="1"/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381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6B9B1E-D371-F480-AA15-9961D0F08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Részletes kimutatás</a:t>
            </a:r>
          </a:p>
        </p:txBody>
      </p:sp>
      <p:graphicFrame>
        <p:nvGraphicFramePr>
          <p:cNvPr id="7" name="Tartalom helye 6">
            <a:extLst>
              <a:ext uri="{FF2B5EF4-FFF2-40B4-BE49-F238E27FC236}">
                <a16:creationId xmlns:a16="http://schemas.microsoft.com/office/drawing/2014/main" id="{B0FC7747-27B5-5E07-3F41-8C3BF48EB7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26817"/>
              </p:ext>
            </p:extLst>
          </p:nvPr>
        </p:nvGraphicFramePr>
        <p:xfrm>
          <a:off x="393032" y="2643168"/>
          <a:ext cx="11028951" cy="18603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7784">
                  <a:extLst>
                    <a:ext uri="{9D8B030D-6E8A-4147-A177-3AD203B41FA5}">
                      <a16:colId xmlns:a16="http://schemas.microsoft.com/office/drawing/2014/main" val="979745596"/>
                    </a:ext>
                  </a:extLst>
                </a:gridCol>
                <a:gridCol w="969079">
                  <a:extLst>
                    <a:ext uri="{9D8B030D-6E8A-4147-A177-3AD203B41FA5}">
                      <a16:colId xmlns:a16="http://schemas.microsoft.com/office/drawing/2014/main" val="2404188363"/>
                    </a:ext>
                  </a:extLst>
                </a:gridCol>
                <a:gridCol w="1112927">
                  <a:extLst>
                    <a:ext uri="{9D8B030D-6E8A-4147-A177-3AD203B41FA5}">
                      <a16:colId xmlns:a16="http://schemas.microsoft.com/office/drawing/2014/main" val="262154592"/>
                    </a:ext>
                  </a:extLst>
                </a:gridCol>
                <a:gridCol w="423972">
                  <a:extLst>
                    <a:ext uri="{9D8B030D-6E8A-4147-A177-3AD203B41FA5}">
                      <a16:colId xmlns:a16="http://schemas.microsoft.com/office/drawing/2014/main" val="2729169207"/>
                    </a:ext>
                  </a:extLst>
                </a:gridCol>
                <a:gridCol w="492111">
                  <a:extLst>
                    <a:ext uri="{9D8B030D-6E8A-4147-A177-3AD203B41FA5}">
                      <a16:colId xmlns:a16="http://schemas.microsoft.com/office/drawing/2014/main" val="1791609240"/>
                    </a:ext>
                  </a:extLst>
                </a:gridCol>
                <a:gridCol w="492111">
                  <a:extLst>
                    <a:ext uri="{9D8B030D-6E8A-4147-A177-3AD203B41FA5}">
                      <a16:colId xmlns:a16="http://schemas.microsoft.com/office/drawing/2014/main" val="3687001121"/>
                    </a:ext>
                  </a:extLst>
                </a:gridCol>
                <a:gridCol w="492111">
                  <a:extLst>
                    <a:ext uri="{9D8B030D-6E8A-4147-A177-3AD203B41FA5}">
                      <a16:colId xmlns:a16="http://schemas.microsoft.com/office/drawing/2014/main" val="188708300"/>
                    </a:ext>
                  </a:extLst>
                </a:gridCol>
                <a:gridCol w="492111">
                  <a:extLst>
                    <a:ext uri="{9D8B030D-6E8A-4147-A177-3AD203B41FA5}">
                      <a16:colId xmlns:a16="http://schemas.microsoft.com/office/drawing/2014/main" val="1012086225"/>
                    </a:ext>
                  </a:extLst>
                </a:gridCol>
                <a:gridCol w="492111">
                  <a:extLst>
                    <a:ext uri="{9D8B030D-6E8A-4147-A177-3AD203B41FA5}">
                      <a16:colId xmlns:a16="http://schemas.microsoft.com/office/drawing/2014/main" val="805553123"/>
                    </a:ext>
                  </a:extLst>
                </a:gridCol>
                <a:gridCol w="380439">
                  <a:extLst>
                    <a:ext uri="{9D8B030D-6E8A-4147-A177-3AD203B41FA5}">
                      <a16:colId xmlns:a16="http://schemas.microsoft.com/office/drawing/2014/main" val="3918563170"/>
                    </a:ext>
                  </a:extLst>
                </a:gridCol>
                <a:gridCol w="448577">
                  <a:extLst>
                    <a:ext uri="{9D8B030D-6E8A-4147-A177-3AD203B41FA5}">
                      <a16:colId xmlns:a16="http://schemas.microsoft.com/office/drawing/2014/main" val="4015912895"/>
                    </a:ext>
                  </a:extLst>
                </a:gridCol>
                <a:gridCol w="476968">
                  <a:extLst>
                    <a:ext uri="{9D8B030D-6E8A-4147-A177-3AD203B41FA5}">
                      <a16:colId xmlns:a16="http://schemas.microsoft.com/office/drawing/2014/main" val="1599393811"/>
                    </a:ext>
                  </a:extLst>
                </a:gridCol>
                <a:gridCol w="658670">
                  <a:extLst>
                    <a:ext uri="{9D8B030D-6E8A-4147-A177-3AD203B41FA5}">
                      <a16:colId xmlns:a16="http://schemas.microsoft.com/office/drawing/2014/main" val="1797234260"/>
                    </a:ext>
                  </a:extLst>
                </a:gridCol>
                <a:gridCol w="607566">
                  <a:extLst>
                    <a:ext uri="{9D8B030D-6E8A-4147-A177-3AD203B41FA5}">
                      <a16:colId xmlns:a16="http://schemas.microsoft.com/office/drawing/2014/main" val="1746742482"/>
                    </a:ext>
                  </a:extLst>
                </a:gridCol>
                <a:gridCol w="787377">
                  <a:extLst>
                    <a:ext uri="{9D8B030D-6E8A-4147-A177-3AD203B41FA5}">
                      <a16:colId xmlns:a16="http://schemas.microsoft.com/office/drawing/2014/main" val="3717774403"/>
                    </a:ext>
                  </a:extLst>
                </a:gridCol>
                <a:gridCol w="757093">
                  <a:extLst>
                    <a:ext uri="{9D8B030D-6E8A-4147-A177-3AD203B41FA5}">
                      <a16:colId xmlns:a16="http://schemas.microsoft.com/office/drawing/2014/main" val="3888632020"/>
                    </a:ext>
                  </a:extLst>
                </a:gridCol>
                <a:gridCol w="847944">
                  <a:extLst>
                    <a:ext uri="{9D8B030D-6E8A-4147-A177-3AD203B41FA5}">
                      <a16:colId xmlns:a16="http://schemas.microsoft.com/office/drawing/2014/main" val="3237131088"/>
                    </a:ext>
                  </a:extLst>
                </a:gridCol>
              </a:tblGrid>
              <a:tr h="5868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600" u="none" strike="noStrike" dirty="0">
                          <a:effectLst/>
                        </a:rPr>
                        <a:t>Tábor neve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600" u="none" strike="noStrike" dirty="0">
                          <a:effectLst/>
                        </a:rPr>
                        <a:t>Tábor vezetője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600" u="none" strike="noStrike" dirty="0">
                          <a:effectLst/>
                        </a:rPr>
                        <a:t>Tábor időpontja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Táborvezetők száma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Tábori </a:t>
                      </a:r>
                      <a:r>
                        <a:rPr lang="hu-HU" sz="600" u="none" strike="noStrike" dirty="0" err="1">
                          <a:effectLst/>
                        </a:rPr>
                        <a:t>segtők</a:t>
                      </a:r>
                      <a:r>
                        <a:rPr lang="hu-HU" sz="600" u="none" strike="noStrike" dirty="0">
                          <a:effectLst/>
                        </a:rPr>
                        <a:t> száma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Táborvezető díja /fő(bruttó </a:t>
                      </a:r>
                      <a:r>
                        <a:rPr lang="hu-HU" sz="600" u="none" strike="noStrike" dirty="0" err="1">
                          <a:effectLst/>
                        </a:rPr>
                        <a:t>össezs</a:t>
                      </a:r>
                      <a:r>
                        <a:rPr lang="hu-HU" sz="600" u="none" strike="noStrike" dirty="0">
                          <a:effectLst/>
                        </a:rPr>
                        <a:t> ráfordítás)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Segítő díja/ fő (bruttó)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Táborvezetők díja Összesen (bruttó)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Segítők díja Összesen (Bruttó)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Közszölgálatosok száma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Gyermekek száma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Össz étkezők száma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Reggeli-uzsonna összesen (bruttó)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Ebéd összesen (bruttó)</a:t>
                      </a:r>
                      <a:endParaRPr lang="hu-H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hu-HU" sz="600" u="none" strike="noStrike" dirty="0">
                        <a:effectLst/>
                      </a:endParaRPr>
                    </a:p>
                    <a:p>
                      <a:pPr algn="l" fontAlgn="t"/>
                      <a:endParaRPr lang="hu-HU" sz="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hu-HU" sz="600" u="none" strike="noStrike" dirty="0">
                          <a:effectLst/>
                        </a:rPr>
                        <a:t>Egyéb kiadások, mobil </a:t>
                      </a:r>
                      <a:r>
                        <a:rPr lang="hu-HU" sz="600" u="none" strike="noStrike" dirty="0" err="1">
                          <a:effectLst/>
                        </a:rPr>
                        <a:t>wc</a:t>
                      </a:r>
                      <a:r>
                        <a:rPr lang="hu-HU" sz="600" u="none" strike="noStrike" dirty="0">
                          <a:effectLst/>
                        </a:rPr>
                        <a:t>, eszközök, </a:t>
                      </a:r>
                      <a:r>
                        <a:rPr lang="hu-HU" sz="600" u="none" strike="noStrike" dirty="0" err="1">
                          <a:effectLst/>
                        </a:rPr>
                        <a:t>utiköltség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 err="1">
                          <a:effectLst/>
                        </a:rPr>
                        <a:t>Táboronkénti</a:t>
                      </a:r>
                      <a:r>
                        <a:rPr lang="hu-HU" sz="600" u="none" strike="noStrike" dirty="0">
                          <a:effectLst/>
                        </a:rPr>
                        <a:t> kiadások (bruttó)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 err="1">
                          <a:effectLst/>
                        </a:rPr>
                        <a:t>Táboronkénti</a:t>
                      </a:r>
                      <a:r>
                        <a:rPr lang="hu-HU" sz="600" u="none" strike="noStrike" dirty="0">
                          <a:effectLst/>
                        </a:rPr>
                        <a:t> kiadások, étkezés nélkül (bruttó)</a:t>
                      </a:r>
                      <a:endParaRPr lang="hu-H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568154"/>
                  </a:ext>
                </a:extLst>
              </a:tr>
              <a:tr h="267519"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Művészeti tábor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Várbíró Kinga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június 30 – július 4.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127 940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64 000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255 880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64 000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29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319 000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362 500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80 000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1 081 380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399 880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851424"/>
                  </a:ext>
                </a:extLst>
              </a:tr>
              <a:tr h="287929"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Dráma tábor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Kas Kriszta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július 7.-11.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127 940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64 000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255 880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64 000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29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319 000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362 500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50 000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1 051 380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369 880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FF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56126"/>
                  </a:ext>
                </a:extLst>
              </a:tr>
              <a:tr h="309524"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Nyári zenei tábor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Kökényné, </a:t>
                      </a:r>
                      <a:r>
                        <a:rPr lang="hu-HU" sz="600" u="none" strike="noStrike" dirty="0" err="1">
                          <a:effectLst/>
                        </a:rPr>
                        <a:t>Krafcsik</a:t>
                      </a:r>
                      <a:r>
                        <a:rPr lang="hu-HU" sz="600" u="none" strike="noStrike" dirty="0">
                          <a:effectLst/>
                        </a:rPr>
                        <a:t> Ibolya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július 14.- 18.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127 940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64 000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255 880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64 000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25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29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319 000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362 500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80 000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1 081 380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399 880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564853"/>
                  </a:ext>
                </a:extLst>
              </a:tr>
              <a:tr h="242910"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 err="1">
                          <a:effectLst/>
                        </a:rPr>
                        <a:t>DunaParty</a:t>
                      </a:r>
                      <a:r>
                        <a:rPr lang="hu-HU" sz="600" u="none" strike="noStrike" dirty="0">
                          <a:effectLst/>
                        </a:rPr>
                        <a:t> Sport tábor</a:t>
                      </a:r>
                      <a:endParaRPr lang="hu-HU" sz="600" b="0" i="0" u="none" strike="noStrike" dirty="0">
                        <a:solidFill>
                          <a:srgbClr val="262626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Gotthard Viktor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>
                          <a:effectLst/>
                        </a:rPr>
                        <a:t>július 28.- augusztus 1.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80 000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40 000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160 000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80 000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20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25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275 000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312 500 Ft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110 000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937 500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>
                          <a:effectLst/>
                        </a:rPr>
                        <a:t>350 000 Ft</a:t>
                      </a:r>
                      <a:endParaRPr lang="hu-H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/>
                </a:tc>
                <a:extLst>
                  <a:ext uri="{0D108BD9-81ED-4DB2-BD59-A6C34878D82A}">
                    <a16:rowId xmlns:a16="http://schemas.microsoft.com/office/drawing/2014/main" val="3972975244"/>
                  </a:ext>
                </a:extLst>
              </a:tr>
              <a:tr h="165558">
                <a:tc>
                  <a:txBody>
                    <a:bodyPr/>
                    <a:lstStyle/>
                    <a:p>
                      <a:pPr algn="l" fontAlgn="ctr"/>
                      <a:r>
                        <a:rPr lang="hu-HU" sz="600" u="none" strike="noStrike" dirty="0">
                          <a:effectLst/>
                        </a:rPr>
                        <a:t> </a:t>
                      </a:r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904" marR="4904" marT="490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927 640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272 000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95</a:t>
                      </a:r>
                      <a:endParaRPr lang="hu-HU" sz="6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6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1 232 000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1 400 000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320 000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4 151 640 Ft</a:t>
                      </a:r>
                      <a:endParaRPr lang="hu-HU" sz="6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600" u="none" strike="noStrike" dirty="0">
                          <a:effectLst/>
                        </a:rPr>
                        <a:t>1 519 640 Ft</a:t>
                      </a:r>
                      <a:endParaRPr lang="hu-HU" sz="600" b="0" i="1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4" marR="4904" marT="4904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880823"/>
                  </a:ext>
                </a:extLst>
              </a:tr>
            </a:tbl>
          </a:graphicData>
        </a:graphic>
      </p:graphicFrame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BE2DCAF0-7714-4395-DA64-54A5CCF200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65867"/>
              </p:ext>
            </p:extLst>
          </p:nvPr>
        </p:nvGraphicFramePr>
        <p:xfrm>
          <a:off x="532773" y="4748022"/>
          <a:ext cx="6680200" cy="512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80200">
                  <a:extLst>
                    <a:ext uri="{9D8B030D-6E8A-4147-A177-3AD203B41FA5}">
                      <a16:colId xmlns:a16="http://schemas.microsoft.com/office/drawing/2014/main" val="37851527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hu-HU" sz="1100" u="none" strike="noStrike" dirty="0">
                          <a:effectLst/>
                        </a:rPr>
                        <a:t>Táborvezetők díjának magyarázata: nettó 80.000 -&gt; bruttó 114 531 Összes ráfordítással 127 940</a:t>
                      </a:r>
                      <a:br>
                        <a:rPr lang="hu-HU" sz="1100" u="none" strike="noStrike" dirty="0">
                          <a:effectLst/>
                        </a:rPr>
                      </a:br>
                      <a:r>
                        <a:rPr lang="hu-HU" sz="1100" u="none" strike="noStrike" dirty="0">
                          <a:effectLst/>
                        </a:rPr>
                        <a:t>Tábori segítők : Nettó  40.000 -&gt; bruttó 57.300 Összes ráfordítással 64.000</a:t>
                      </a:r>
                      <a:br>
                        <a:rPr lang="hu-HU" sz="1100" u="none" strike="noStrike" dirty="0">
                          <a:effectLst/>
                        </a:rPr>
                      </a:br>
                      <a:r>
                        <a:rPr lang="hu-HU" sz="1100" u="none" strike="noStrike" dirty="0" err="1">
                          <a:effectLst/>
                        </a:rPr>
                        <a:t>Gotthard</a:t>
                      </a:r>
                      <a:r>
                        <a:rPr lang="hu-HU" sz="1100" u="none" strike="noStrike" dirty="0">
                          <a:effectLst/>
                        </a:rPr>
                        <a:t> Viktorék 0% -os számlát adnak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0182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41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26EBCA3-64FD-070E-300C-D824E2BE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Költség összefoglaló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793152AC-A890-D4BD-2C15-C2780A707B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2380976"/>
              </p:ext>
            </p:extLst>
          </p:nvPr>
        </p:nvGraphicFramePr>
        <p:xfrm>
          <a:off x="2339181" y="2559526"/>
          <a:ext cx="7912100" cy="2362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779">
                  <a:extLst>
                    <a:ext uri="{9D8B030D-6E8A-4147-A177-3AD203B41FA5}">
                      <a16:colId xmlns:a16="http://schemas.microsoft.com/office/drawing/2014/main" val="662119396"/>
                    </a:ext>
                  </a:extLst>
                </a:gridCol>
                <a:gridCol w="1104457">
                  <a:extLst>
                    <a:ext uri="{9D8B030D-6E8A-4147-A177-3AD203B41FA5}">
                      <a16:colId xmlns:a16="http://schemas.microsoft.com/office/drawing/2014/main" val="3534637826"/>
                    </a:ext>
                  </a:extLst>
                </a:gridCol>
                <a:gridCol w="1018766">
                  <a:extLst>
                    <a:ext uri="{9D8B030D-6E8A-4147-A177-3AD203B41FA5}">
                      <a16:colId xmlns:a16="http://schemas.microsoft.com/office/drawing/2014/main" val="3564380545"/>
                    </a:ext>
                  </a:extLst>
                </a:gridCol>
                <a:gridCol w="1320270">
                  <a:extLst>
                    <a:ext uri="{9D8B030D-6E8A-4147-A177-3AD203B41FA5}">
                      <a16:colId xmlns:a16="http://schemas.microsoft.com/office/drawing/2014/main" val="4183272105"/>
                    </a:ext>
                  </a:extLst>
                </a:gridCol>
                <a:gridCol w="379821">
                  <a:extLst>
                    <a:ext uri="{9D8B030D-6E8A-4147-A177-3AD203B41FA5}">
                      <a16:colId xmlns:a16="http://schemas.microsoft.com/office/drawing/2014/main" val="2420667756"/>
                    </a:ext>
                  </a:extLst>
                </a:gridCol>
                <a:gridCol w="1604210">
                  <a:extLst>
                    <a:ext uri="{9D8B030D-6E8A-4147-A177-3AD203B41FA5}">
                      <a16:colId xmlns:a16="http://schemas.microsoft.com/office/drawing/2014/main" val="988802541"/>
                    </a:ext>
                  </a:extLst>
                </a:gridCol>
                <a:gridCol w="1684797">
                  <a:extLst>
                    <a:ext uri="{9D8B030D-6E8A-4147-A177-3AD203B41FA5}">
                      <a16:colId xmlns:a16="http://schemas.microsoft.com/office/drawing/2014/main" val="158021420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 dirty="0">
                          <a:effectLst/>
                        </a:rPr>
                        <a:t>Étkezés Összesen: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1 232 000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1 400 000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u="none" strike="noStrike" dirty="0">
                          <a:effectLst/>
                        </a:rPr>
                        <a:t>2 632 000 Ft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Gyermekek számától függő kiadás(étkezés)</a:t>
                      </a:r>
                      <a:endParaRPr lang="hu-HU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2 632 000 Ft</a:t>
                      </a:r>
                      <a:endParaRPr lang="hu-HU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525261"/>
                  </a:ext>
                </a:extLst>
              </a:tr>
              <a:tr h="4337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>
                          <a:effectLst/>
                        </a:rPr>
                        <a:t>Egyéb kiadások, eszközök öszesen(bruttó):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320 000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hu-HU" sz="1200" u="none" strike="noStrike" dirty="0">
                          <a:effectLst/>
                        </a:rPr>
                        <a:t>FIX kiadás, gyerekszámtól független</a:t>
                      </a:r>
                      <a:endParaRPr lang="hu-HU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hu-HU" sz="1200" u="none" strike="noStrike" dirty="0">
                          <a:effectLst/>
                        </a:rPr>
                        <a:t>1 519 640 Ft</a:t>
                      </a:r>
                      <a:endParaRPr lang="hu-HU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105242"/>
                  </a:ext>
                </a:extLst>
              </a:tr>
              <a:tr h="4191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>
                          <a:effectLst/>
                        </a:rPr>
                        <a:t>Táborvezetők díja összesen(bruttó)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927 640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73607"/>
                  </a:ext>
                </a:extLst>
              </a:tr>
              <a:tr h="4718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>
                          <a:effectLst/>
                        </a:rPr>
                        <a:t>Segítők díja összesen (bruttó)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272 000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178634"/>
                  </a:ext>
                </a:extLst>
              </a:tr>
              <a:tr h="41910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hu-HU" sz="1400" b="1" u="none" strike="noStrike" dirty="0">
                          <a:effectLst/>
                        </a:rPr>
                        <a:t>Teljes bekerülési összeg (bruttó)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400" b="1" u="none" strike="noStrike" dirty="0">
                          <a:effectLst/>
                        </a:rPr>
                        <a:t>4 151 640 Ft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 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1345693"/>
                  </a:ext>
                </a:extLst>
              </a:tr>
              <a:tr h="200025">
                <a:tc gridSpan="3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 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 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954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48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BE7166-EF02-AAD5-A0DE-86375185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3600" b="1" dirty="0"/>
              <a:t>Finanszírozás:</a:t>
            </a:r>
            <a:br>
              <a:rPr lang="hu-HU" sz="1600" dirty="0"/>
            </a:br>
            <a:r>
              <a:rPr lang="hu-HU" sz="1600" dirty="0"/>
              <a:t>A kalkuláció alapján javasolt tábor résztvevői díj 2025-ben:   </a:t>
            </a:r>
            <a:r>
              <a:rPr lang="hu-HU" sz="2000" b="1" dirty="0"/>
              <a:t>40 000 Ft</a:t>
            </a:r>
            <a:br>
              <a:rPr lang="hu-HU" sz="2000" b="1" dirty="0"/>
            </a:br>
            <a:endParaRPr lang="hu-HU" sz="1600" dirty="0"/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3060CEFE-1DB0-8B9A-F6A1-64ADAAAAB0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943140"/>
              </p:ext>
            </p:extLst>
          </p:nvPr>
        </p:nvGraphicFramePr>
        <p:xfrm>
          <a:off x="3627775" y="2004536"/>
          <a:ext cx="5334000" cy="2190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5369">
                  <a:extLst>
                    <a:ext uri="{9D8B030D-6E8A-4147-A177-3AD203B41FA5}">
                      <a16:colId xmlns:a16="http://schemas.microsoft.com/office/drawing/2014/main" val="395094219"/>
                    </a:ext>
                  </a:extLst>
                </a:gridCol>
                <a:gridCol w="1151731">
                  <a:extLst>
                    <a:ext uri="{9D8B030D-6E8A-4147-A177-3AD203B41FA5}">
                      <a16:colId xmlns:a16="http://schemas.microsoft.com/office/drawing/2014/main" val="264692485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999935019"/>
                    </a:ext>
                  </a:extLst>
                </a:gridCol>
              </a:tblGrid>
              <a:tr h="799624">
                <a:tc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 dirty="0">
                          <a:effectLst/>
                        </a:rPr>
                        <a:t>Önkormányzati támogatás összesen</a:t>
                      </a:r>
                    </a:p>
                    <a:p>
                      <a:pPr algn="l" fontAlgn="b"/>
                      <a:r>
                        <a:rPr lang="hu-HU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(Önkormányzati büdzsé)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100" u="none" strike="noStrike">
                          <a:effectLst/>
                        </a:rPr>
                        <a:t> 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3 500 000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75342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javaslat tábori díjra gyerekenként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40 000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 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292434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 dirty="0">
                          <a:effectLst/>
                        </a:rPr>
                        <a:t>tervezett gyermekszám (3 táborban 25) utáni befolyt összeg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 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3 800 000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999579"/>
                  </a:ext>
                </a:extLst>
              </a:tr>
              <a:tr h="4095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u="none" strike="noStrike" dirty="0">
                          <a:effectLst/>
                        </a:rPr>
                        <a:t>Tervezett összes bevétel (bruttó)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u="none" strike="noStrike" dirty="0">
                          <a:effectLst/>
                        </a:rPr>
                        <a:t>7 300 000 Ft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274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604868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Galéria</Template>
  <TotalTime>55</TotalTime>
  <Words>951</Words>
  <Application>Microsoft Office PowerPoint</Application>
  <PresentationFormat>Szélesvásznú</PresentationFormat>
  <Paragraphs>177</Paragraphs>
  <Slides>8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5" baseType="lpstr">
      <vt:lpstr>Aptos</vt:lpstr>
      <vt:lpstr>Arial</vt:lpstr>
      <vt:lpstr>Barlow Semi Condensed</vt:lpstr>
      <vt:lpstr>Barlow Semi Condensed SemiBold</vt:lpstr>
      <vt:lpstr>Calibri</vt:lpstr>
      <vt:lpstr>Palatino Linotype</vt:lpstr>
      <vt:lpstr>Galéria</vt:lpstr>
      <vt:lpstr> Nyári táborozási terv  2025.</vt:lpstr>
      <vt:lpstr>Táborok összefoglalása</vt:lpstr>
      <vt:lpstr>Általános információk</vt:lpstr>
      <vt:lpstr>Űrlap leírása (nem végleges)</vt:lpstr>
      <vt:lpstr>Költségek</vt:lpstr>
      <vt:lpstr>Részletes kimutatás</vt:lpstr>
      <vt:lpstr>Költség összefoglaló</vt:lpstr>
      <vt:lpstr>Finanszírozás: A kalkuláció alapján javasolt tábor résztvevői díj 2025-ben:   40 000 Ft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Nyári táborozási terv  2025.</dc:title>
  <dc:creator>Faluház Info</dc:creator>
  <cp:lastModifiedBy>Kílmapark</cp:lastModifiedBy>
  <cp:revision>3</cp:revision>
  <dcterms:created xsi:type="dcterms:W3CDTF">2025-04-15T09:21:58Z</dcterms:created>
  <dcterms:modified xsi:type="dcterms:W3CDTF">2025-04-15T10:54:20Z</dcterms:modified>
</cp:coreProperties>
</file>