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0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aluház Info" initials="FI" lastIdx="1" clrIdx="0">
    <p:extLst>
      <p:ext uri="{19B8F6BF-5375-455C-9EA6-DF929625EA0E}">
        <p15:presenceInfo xmlns:p15="http://schemas.microsoft.com/office/powerpoint/2012/main" userId="S::info.faluhaz@szigetmonostor.hu::37b77601-8f1d-4254-be62-d8d5058fa24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96" y="1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/>
              <a:t>Kattintson ide az alcím mintájának szerkesztéséhez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30A76-30A3-4146-8D0B-AD27342B6F84}" type="datetimeFigureOut">
              <a:rPr lang="hu-HU" smtClean="0"/>
              <a:t>2025. 06. 25.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606488AA-116D-4135-9C43-89CB8B68F07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516162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ím és képaláír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30A76-30A3-4146-8D0B-AD27342B6F84}" type="datetimeFigureOut">
              <a:rPr lang="hu-HU" smtClean="0"/>
              <a:t>2025. 06. 25.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06488AA-116D-4135-9C43-89CB8B68F07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433280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dézet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30A76-30A3-4146-8D0B-AD27342B6F84}" type="datetimeFigureOut">
              <a:rPr lang="hu-HU" smtClean="0"/>
              <a:t>2025. 06. 25.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06488AA-116D-4135-9C43-89CB8B68F079}" type="slidenum">
              <a:rPr lang="hu-HU" smtClean="0"/>
              <a:t>‹#›</a:t>
            </a:fld>
            <a:endParaRPr lang="hu-H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346199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évkárty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30A76-30A3-4146-8D0B-AD27342B6F84}" type="datetimeFigureOut">
              <a:rPr lang="hu-HU" smtClean="0"/>
              <a:t>2025. 06. 25.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06488AA-116D-4135-9C43-89CB8B68F07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628986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évkártya idéze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30A76-30A3-4146-8D0B-AD27342B6F84}" type="datetimeFigureOut">
              <a:rPr lang="hu-HU" smtClean="0"/>
              <a:t>2025. 06. 25.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06488AA-116D-4135-9C43-89CB8B68F079}" type="slidenum">
              <a:rPr lang="hu-HU" smtClean="0"/>
              <a:t>‹#›</a:t>
            </a:fld>
            <a:endParaRPr lang="hu-H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687790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gaz vagy ham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30A76-30A3-4146-8D0B-AD27342B6F84}" type="datetimeFigureOut">
              <a:rPr lang="hu-HU" smtClean="0"/>
              <a:t>2025. 06. 25.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06488AA-116D-4135-9C43-89CB8B68F07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68720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30A76-30A3-4146-8D0B-AD27342B6F84}" type="datetimeFigureOut">
              <a:rPr lang="hu-HU" smtClean="0"/>
              <a:t>2025. 06. 25.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488AA-116D-4135-9C43-89CB8B68F07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279559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30A76-30A3-4146-8D0B-AD27342B6F84}" type="datetimeFigureOut">
              <a:rPr lang="hu-HU" smtClean="0"/>
              <a:t>2025. 06. 25.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488AA-116D-4135-9C43-89CB8B68F07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56232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30A76-30A3-4146-8D0B-AD27342B6F84}" type="datetimeFigureOut">
              <a:rPr lang="hu-HU" smtClean="0"/>
              <a:t>2025. 06. 25.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488AA-116D-4135-9C43-89CB8B68F07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75813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30A76-30A3-4146-8D0B-AD27342B6F84}" type="datetimeFigureOut">
              <a:rPr lang="hu-HU" smtClean="0"/>
              <a:t>2025. 06. 25.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06488AA-116D-4135-9C43-89CB8B68F07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356156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30A76-30A3-4146-8D0B-AD27342B6F84}" type="datetimeFigureOut">
              <a:rPr lang="hu-HU" smtClean="0"/>
              <a:t>2025. 06. 25.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06488AA-116D-4135-9C43-89CB8B68F07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670036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30A76-30A3-4146-8D0B-AD27342B6F84}" type="datetimeFigureOut">
              <a:rPr lang="hu-HU" smtClean="0"/>
              <a:t>2025. 06. 25.</a:t>
            </a:fld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06488AA-116D-4135-9C43-89CB8B68F07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088581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30A76-30A3-4146-8D0B-AD27342B6F84}" type="datetimeFigureOut">
              <a:rPr lang="hu-HU" smtClean="0"/>
              <a:t>2025. 06. 25.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488AA-116D-4135-9C43-89CB8B68F07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069255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30A76-30A3-4146-8D0B-AD27342B6F84}" type="datetimeFigureOut">
              <a:rPr lang="hu-HU" smtClean="0"/>
              <a:t>2025. 06. 25.</a:t>
            </a:fld>
            <a:endParaRPr lang="hu-H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488AA-116D-4135-9C43-89CB8B68F07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24437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30A76-30A3-4146-8D0B-AD27342B6F84}" type="datetimeFigureOut">
              <a:rPr lang="hu-HU" smtClean="0"/>
              <a:t>2025. 06. 25.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488AA-116D-4135-9C43-89CB8B68F07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39907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30A76-30A3-4146-8D0B-AD27342B6F84}" type="datetimeFigureOut">
              <a:rPr lang="hu-HU" smtClean="0"/>
              <a:t>2025. 06. 25.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06488AA-116D-4135-9C43-89CB8B68F07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714599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230A76-30A3-4146-8D0B-AD27342B6F84}" type="datetimeFigureOut">
              <a:rPr lang="hu-HU" smtClean="0"/>
              <a:t>2025. 06. 25.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606488AA-116D-4135-9C43-89CB8B68F07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474706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8619BB33-9814-66F3-BFA2-8FF849DD928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hu-HU" sz="7200" b="1" dirty="0"/>
              <a:t>I-II. negyedéves rendezvény beszámoló</a:t>
            </a:r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BAB2E19A-E619-6372-5482-BE3932BA5E2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066674"/>
            <a:ext cx="9144000" cy="1191126"/>
          </a:xfrm>
        </p:spPr>
        <p:txBody>
          <a:bodyPr/>
          <a:lstStyle/>
          <a:p>
            <a:pPr algn="r"/>
            <a:r>
              <a:rPr lang="hu-HU" dirty="0"/>
              <a:t>Szigetmonostor Faluház</a:t>
            </a:r>
          </a:p>
          <a:p>
            <a:pPr algn="r"/>
            <a:r>
              <a:rPr lang="hu-HU" dirty="0"/>
              <a:t>2025.06.25.</a:t>
            </a:r>
          </a:p>
          <a:p>
            <a:pPr algn="r"/>
            <a:r>
              <a:rPr lang="hu-HU" dirty="0"/>
              <a:t>Készítette: </a:t>
            </a:r>
            <a:r>
              <a:rPr lang="hu-HU" dirty="0" err="1"/>
              <a:t>Bollók-Spiller</a:t>
            </a:r>
            <a:r>
              <a:rPr lang="hu-HU" dirty="0"/>
              <a:t> Katalin</a:t>
            </a:r>
          </a:p>
        </p:txBody>
      </p:sp>
    </p:spTree>
    <p:extLst>
      <p:ext uri="{BB962C8B-B14F-4D97-AF65-F5344CB8AC3E}">
        <p14:creationId xmlns:p14="http://schemas.microsoft.com/office/powerpoint/2010/main" val="2184692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A1B713B7-64F0-9D9B-B1FA-D0A396BB2C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Január</a:t>
            </a:r>
          </a:p>
        </p:txBody>
      </p:sp>
      <p:graphicFrame>
        <p:nvGraphicFramePr>
          <p:cNvPr id="6" name="Tartalom helye 5">
            <a:extLst>
              <a:ext uri="{FF2B5EF4-FFF2-40B4-BE49-F238E27FC236}">
                <a16:creationId xmlns:a16="http://schemas.microsoft.com/office/drawing/2014/main" id="{5FB335BC-BB8B-AB25-9CE8-56AB70A89D8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35749035"/>
              </p:ext>
            </p:extLst>
          </p:nvPr>
        </p:nvGraphicFramePr>
        <p:xfrm>
          <a:off x="838200" y="1522246"/>
          <a:ext cx="9417049" cy="316204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89578">
                  <a:extLst>
                    <a:ext uri="{9D8B030D-6E8A-4147-A177-3AD203B41FA5}">
                      <a16:colId xmlns:a16="http://schemas.microsoft.com/office/drawing/2014/main" val="3399698767"/>
                    </a:ext>
                  </a:extLst>
                </a:gridCol>
                <a:gridCol w="1723945">
                  <a:extLst>
                    <a:ext uri="{9D8B030D-6E8A-4147-A177-3AD203B41FA5}">
                      <a16:colId xmlns:a16="http://schemas.microsoft.com/office/drawing/2014/main" val="4187098159"/>
                    </a:ext>
                  </a:extLst>
                </a:gridCol>
                <a:gridCol w="1723945">
                  <a:extLst>
                    <a:ext uri="{9D8B030D-6E8A-4147-A177-3AD203B41FA5}">
                      <a16:colId xmlns:a16="http://schemas.microsoft.com/office/drawing/2014/main" val="3999672943"/>
                    </a:ext>
                  </a:extLst>
                </a:gridCol>
                <a:gridCol w="1336057">
                  <a:extLst>
                    <a:ext uri="{9D8B030D-6E8A-4147-A177-3AD203B41FA5}">
                      <a16:colId xmlns:a16="http://schemas.microsoft.com/office/drawing/2014/main" val="1791491949"/>
                    </a:ext>
                  </a:extLst>
                </a:gridCol>
                <a:gridCol w="1163662">
                  <a:extLst>
                    <a:ext uri="{9D8B030D-6E8A-4147-A177-3AD203B41FA5}">
                      <a16:colId xmlns:a16="http://schemas.microsoft.com/office/drawing/2014/main" val="1959105583"/>
                    </a:ext>
                  </a:extLst>
                </a:gridCol>
                <a:gridCol w="689578">
                  <a:extLst>
                    <a:ext uri="{9D8B030D-6E8A-4147-A177-3AD203B41FA5}">
                      <a16:colId xmlns:a16="http://schemas.microsoft.com/office/drawing/2014/main" val="1606621775"/>
                    </a:ext>
                  </a:extLst>
                </a:gridCol>
                <a:gridCol w="1066691">
                  <a:extLst>
                    <a:ext uri="{9D8B030D-6E8A-4147-A177-3AD203B41FA5}">
                      <a16:colId xmlns:a16="http://schemas.microsoft.com/office/drawing/2014/main" val="1974781844"/>
                    </a:ext>
                  </a:extLst>
                </a:gridCol>
                <a:gridCol w="1023593">
                  <a:extLst>
                    <a:ext uri="{9D8B030D-6E8A-4147-A177-3AD203B41FA5}">
                      <a16:colId xmlns:a16="http://schemas.microsoft.com/office/drawing/2014/main" val="314994100"/>
                    </a:ext>
                  </a:extLst>
                </a:gridCol>
              </a:tblGrid>
              <a:tr h="54597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100" u="none" strike="noStrike">
                          <a:effectLst/>
                        </a:rPr>
                        <a:t>Dátum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100" u="none" strike="noStrike">
                          <a:effectLst/>
                        </a:rPr>
                        <a:t>Program megnevezés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100" u="none" strike="noStrike">
                          <a:effectLst/>
                        </a:rPr>
                        <a:t>Szervező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100" u="none" strike="noStrike">
                          <a:effectLst/>
                        </a:rPr>
                        <a:t>Helyszín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100" u="none" strike="noStrike">
                          <a:effectLst/>
                        </a:rPr>
                        <a:t>Rendezvény típus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100" u="none" strike="noStrike">
                          <a:effectLst/>
                        </a:rPr>
                        <a:t>Néző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100" u="none" strike="noStrike">
                          <a:effectLst/>
                        </a:rPr>
                        <a:t>Bevétel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100" u="none" strike="noStrike" dirty="0">
                          <a:effectLst/>
                        </a:rPr>
                        <a:t>Kiadás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42040275"/>
                  </a:ext>
                </a:extLst>
              </a:tr>
              <a:tr h="272989"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10.jan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 dirty="0">
                          <a:effectLst/>
                        </a:rPr>
                        <a:t>Play Back színház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Monostory színház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FH színházterem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színház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 dirty="0">
                          <a:effectLst/>
                        </a:rPr>
                        <a:t>70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 dirty="0">
                          <a:effectLst/>
                        </a:rPr>
                        <a:t>129 800 Ft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 dirty="0">
                          <a:effectLst/>
                        </a:rPr>
                        <a:t>100 000 Ft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64272202"/>
                  </a:ext>
                </a:extLst>
              </a:tr>
              <a:tr h="272989"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17.jan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Jóga Hangtál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Faluház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IFI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kikapcsolódás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5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4 500 Ft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0 Ft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51680790"/>
                  </a:ext>
                </a:extLst>
              </a:tr>
              <a:tr h="272989"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17.jan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Mézeskalács megnyitó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 dirty="0">
                          <a:effectLst/>
                        </a:rPr>
                        <a:t>Faluház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FH előtér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 dirty="0">
                          <a:effectLst/>
                        </a:rPr>
                        <a:t>kiállítás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25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 dirty="0">
                          <a:effectLst/>
                        </a:rPr>
                        <a:t>0 Ft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0 Ft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11384423"/>
                  </a:ext>
                </a:extLst>
              </a:tr>
              <a:tr h="272989"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24.jan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Magyar Kultúra Napja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Faluház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FH Színházterem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előadás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39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19 500 Ft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60 000 Ft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54619103"/>
                  </a:ext>
                </a:extLst>
              </a:tr>
              <a:tr h="569610"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26.jan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Komolyzenei koncertsorozat 1. állomás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Faluház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FH színházterem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 dirty="0">
                          <a:effectLst/>
                        </a:rPr>
                        <a:t>Pályázat -komolyzene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24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 dirty="0">
                          <a:effectLst/>
                        </a:rPr>
                        <a:t>74 000 Ft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150 000 Ft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841554"/>
                  </a:ext>
                </a:extLst>
              </a:tr>
              <a:tr h="568790"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31.jan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Önkormányzati sportbizottsági egyeztetés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Önkormányzat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FH színházterem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társadalmi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 dirty="0">
                          <a:effectLst/>
                        </a:rPr>
                        <a:t>20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 dirty="0">
                          <a:effectLst/>
                        </a:rPr>
                        <a:t>0 Ft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 dirty="0">
                          <a:effectLst/>
                        </a:rPr>
                        <a:t>0 Ft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33439663"/>
                  </a:ext>
                </a:extLst>
              </a:tr>
              <a:tr h="385715">
                <a:tc>
                  <a:txBody>
                    <a:bodyPr/>
                    <a:lstStyle/>
                    <a:p>
                      <a:pPr algn="r" fontAlgn="b"/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183 fő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hu-HU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227 800 Ft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hu-HU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310 000 Ft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496271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052158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E2751D66-C4FB-CF6D-BC4B-D2DB2978EC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Február</a:t>
            </a:r>
          </a:p>
        </p:txBody>
      </p:sp>
      <p:graphicFrame>
        <p:nvGraphicFramePr>
          <p:cNvPr id="4" name="Tartalom helye 3">
            <a:extLst>
              <a:ext uri="{FF2B5EF4-FFF2-40B4-BE49-F238E27FC236}">
                <a16:creationId xmlns:a16="http://schemas.microsoft.com/office/drawing/2014/main" id="{D4F15167-0D2D-532D-B25D-81D4922372F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15298173"/>
              </p:ext>
            </p:extLst>
          </p:nvPr>
        </p:nvGraphicFramePr>
        <p:xfrm>
          <a:off x="978569" y="1628274"/>
          <a:ext cx="9593178" cy="348915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79299">
                  <a:extLst>
                    <a:ext uri="{9D8B030D-6E8A-4147-A177-3AD203B41FA5}">
                      <a16:colId xmlns:a16="http://schemas.microsoft.com/office/drawing/2014/main" val="3544016251"/>
                    </a:ext>
                  </a:extLst>
                </a:gridCol>
                <a:gridCol w="1975669">
                  <a:extLst>
                    <a:ext uri="{9D8B030D-6E8A-4147-A177-3AD203B41FA5}">
                      <a16:colId xmlns:a16="http://schemas.microsoft.com/office/drawing/2014/main" val="2199521123"/>
                    </a:ext>
                  </a:extLst>
                </a:gridCol>
                <a:gridCol w="1420829">
                  <a:extLst>
                    <a:ext uri="{9D8B030D-6E8A-4147-A177-3AD203B41FA5}">
                      <a16:colId xmlns:a16="http://schemas.microsoft.com/office/drawing/2014/main" val="4208474258"/>
                    </a:ext>
                  </a:extLst>
                </a:gridCol>
                <a:gridCol w="1316142">
                  <a:extLst>
                    <a:ext uri="{9D8B030D-6E8A-4147-A177-3AD203B41FA5}">
                      <a16:colId xmlns:a16="http://schemas.microsoft.com/office/drawing/2014/main" val="761247109"/>
                    </a:ext>
                  </a:extLst>
                </a:gridCol>
                <a:gridCol w="1698671">
                  <a:extLst>
                    <a:ext uri="{9D8B030D-6E8A-4147-A177-3AD203B41FA5}">
                      <a16:colId xmlns:a16="http://schemas.microsoft.com/office/drawing/2014/main" val="4135563958"/>
                    </a:ext>
                  </a:extLst>
                </a:gridCol>
                <a:gridCol w="617621">
                  <a:extLst>
                    <a:ext uri="{9D8B030D-6E8A-4147-A177-3AD203B41FA5}">
                      <a16:colId xmlns:a16="http://schemas.microsoft.com/office/drawing/2014/main" val="1205518788"/>
                    </a:ext>
                  </a:extLst>
                </a:gridCol>
                <a:gridCol w="898358">
                  <a:extLst>
                    <a:ext uri="{9D8B030D-6E8A-4147-A177-3AD203B41FA5}">
                      <a16:colId xmlns:a16="http://schemas.microsoft.com/office/drawing/2014/main" val="3792133689"/>
                    </a:ext>
                  </a:extLst>
                </a:gridCol>
                <a:gridCol w="986589">
                  <a:extLst>
                    <a:ext uri="{9D8B030D-6E8A-4147-A177-3AD203B41FA5}">
                      <a16:colId xmlns:a16="http://schemas.microsoft.com/office/drawing/2014/main" val="745820196"/>
                    </a:ext>
                  </a:extLst>
                </a:gridCol>
              </a:tblGrid>
              <a:tr h="55345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Dátum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Program megnevezés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Szervező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Helyszín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Rendezvény típus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Néző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Bevétel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Kiadás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640357027"/>
                  </a:ext>
                </a:extLst>
              </a:tr>
              <a:tr h="393032"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 dirty="0">
                          <a:effectLst/>
                        </a:rPr>
                        <a:t>07.febr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 dirty="0">
                          <a:effectLst/>
                        </a:rPr>
                        <a:t>Farsangi mulatság a Faluházban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 dirty="0">
                          <a:effectLst/>
                        </a:rPr>
                        <a:t>Faluház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teljes FH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társadalmi, kikapcsolódás, családi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 dirty="0">
                          <a:effectLst/>
                        </a:rPr>
                        <a:t>150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0 Ft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57 995 Ft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6752780"/>
                  </a:ext>
                </a:extLst>
              </a:tr>
              <a:tr h="393032"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08.febr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Monostory Polgár Tamással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Faluház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FH színház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színház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34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 dirty="0">
                          <a:effectLst/>
                        </a:rPr>
                        <a:t>34 000 Ft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25 000 Ft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83976455"/>
                  </a:ext>
                </a:extLst>
              </a:tr>
              <a:tr h="293002"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11.febr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Civil egyeztető fórum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Önkormányzat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FH civil terem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társadalmi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30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0 Ft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0 Ft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66220742"/>
                  </a:ext>
                </a:extLst>
              </a:tr>
              <a:tr h="452956"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13.febr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Valentin napi szerelmeslevél sütő műhelynap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Faluház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FH civil terem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közösségi műhelynap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 dirty="0">
                          <a:effectLst/>
                        </a:rPr>
                        <a:t>14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3 500 Ft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8 700 Ft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20389223"/>
                  </a:ext>
                </a:extLst>
              </a:tr>
              <a:tr h="293002"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22.febr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Lakossági fórum HÉSZ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Önkormányzat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FH színház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társadalmi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30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0 Ft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0 Ft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99895818"/>
                  </a:ext>
                </a:extLst>
              </a:tr>
              <a:tr h="586003"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28.febr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Hangfoglaló Falusi Mariann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Faluház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FH színház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 dirty="0" err="1">
                          <a:effectLst/>
                        </a:rPr>
                        <a:t>Pályázat_Könnyűzene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 dirty="0">
                          <a:effectLst/>
                        </a:rPr>
                        <a:t>135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 dirty="0">
                          <a:effectLst/>
                        </a:rPr>
                        <a:t>482 960 Ft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 dirty="0">
                          <a:effectLst/>
                        </a:rPr>
                        <a:t>503 072 Ft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36689407"/>
                  </a:ext>
                </a:extLst>
              </a:tr>
              <a:tr h="524679">
                <a:tc>
                  <a:txBody>
                    <a:bodyPr/>
                    <a:lstStyle/>
                    <a:p>
                      <a:pPr algn="r" fontAlgn="b"/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393 fő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520 460 Ft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594 767 Ft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496355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334417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0501E781-D5DA-4BEE-9A13-1A5B91ED6A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Március</a:t>
            </a:r>
          </a:p>
        </p:txBody>
      </p:sp>
      <p:graphicFrame>
        <p:nvGraphicFramePr>
          <p:cNvPr id="6" name="Tartalom helye 5">
            <a:extLst>
              <a:ext uri="{FF2B5EF4-FFF2-40B4-BE49-F238E27FC236}">
                <a16:creationId xmlns:a16="http://schemas.microsoft.com/office/drawing/2014/main" id="{F2B37DF2-5A47-9A3A-07BC-B1CC807D6CC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14586827"/>
              </p:ext>
            </p:extLst>
          </p:nvPr>
        </p:nvGraphicFramePr>
        <p:xfrm>
          <a:off x="874295" y="1331494"/>
          <a:ext cx="10222664" cy="493621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77833">
                  <a:extLst>
                    <a:ext uri="{9D8B030D-6E8A-4147-A177-3AD203B41FA5}">
                      <a16:colId xmlns:a16="http://schemas.microsoft.com/office/drawing/2014/main" val="1298018305"/>
                    </a:ext>
                  </a:extLst>
                </a:gridCol>
                <a:gridCol w="1277833">
                  <a:extLst>
                    <a:ext uri="{9D8B030D-6E8A-4147-A177-3AD203B41FA5}">
                      <a16:colId xmlns:a16="http://schemas.microsoft.com/office/drawing/2014/main" val="3843399920"/>
                    </a:ext>
                  </a:extLst>
                </a:gridCol>
                <a:gridCol w="1277833">
                  <a:extLst>
                    <a:ext uri="{9D8B030D-6E8A-4147-A177-3AD203B41FA5}">
                      <a16:colId xmlns:a16="http://schemas.microsoft.com/office/drawing/2014/main" val="943397263"/>
                    </a:ext>
                  </a:extLst>
                </a:gridCol>
                <a:gridCol w="1277833">
                  <a:extLst>
                    <a:ext uri="{9D8B030D-6E8A-4147-A177-3AD203B41FA5}">
                      <a16:colId xmlns:a16="http://schemas.microsoft.com/office/drawing/2014/main" val="4245997255"/>
                    </a:ext>
                  </a:extLst>
                </a:gridCol>
                <a:gridCol w="1277833">
                  <a:extLst>
                    <a:ext uri="{9D8B030D-6E8A-4147-A177-3AD203B41FA5}">
                      <a16:colId xmlns:a16="http://schemas.microsoft.com/office/drawing/2014/main" val="1641504077"/>
                    </a:ext>
                  </a:extLst>
                </a:gridCol>
                <a:gridCol w="1277833">
                  <a:extLst>
                    <a:ext uri="{9D8B030D-6E8A-4147-A177-3AD203B41FA5}">
                      <a16:colId xmlns:a16="http://schemas.microsoft.com/office/drawing/2014/main" val="1908617409"/>
                    </a:ext>
                  </a:extLst>
                </a:gridCol>
                <a:gridCol w="1277833">
                  <a:extLst>
                    <a:ext uri="{9D8B030D-6E8A-4147-A177-3AD203B41FA5}">
                      <a16:colId xmlns:a16="http://schemas.microsoft.com/office/drawing/2014/main" val="3624982417"/>
                    </a:ext>
                  </a:extLst>
                </a:gridCol>
                <a:gridCol w="1277833">
                  <a:extLst>
                    <a:ext uri="{9D8B030D-6E8A-4147-A177-3AD203B41FA5}">
                      <a16:colId xmlns:a16="http://schemas.microsoft.com/office/drawing/2014/main" val="3656076305"/>
                    </a:ext>
                  </a:extLst>
                </a:gridCol>
              </a:tblGrid>
              <a:tr h="169605"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700" u="none" strike="noStrike">
                          <a:effectLst/>
                        </a:rPr>
                        <a:t>Dátum</a:t>
                      </a:r>
                      <a:endParaRPr lang="hu-H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24" marR="6224" marT="622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700" u="none" strike="noStrike">
                          <a:effectLst/>
                        </a:rPr>
                        <a:t>Program megnevezés</a:t>
                      </a:r>
                      <a:endParaRPr lang="hu-H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24" marR="6224" marT="622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700" u="none" strike="noStrike">
                          <a:effectLst/>
                        </a:rPr>
                        <a:t>Szervező</a:t>
                      </a:r>
                      <a:endParaRPr lang="hu-H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24" marR="6224" marT="622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700" u="none" strike="noStrike">
                          <a:effectLst/>
                        </a:rPr>
                        <a:t>Helyszín</a:t>
                      </a:r>
                      <a:endParaRPr lang="hu-H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24" marR="6224" marT="622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700" u="none" strike="noStrike">
                          <a:effectLst/>
                        </a:rPr>
                        <a:t>Rendezvény típus</a:t>
                      </a:r>
                      <a:endParaRPr lang="hu-H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24" marR="6224" marT="622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700" u="none" strike="noStrike">
                          <a:effectLst/>
                        </a:rPr>
                        <a:t>Néző</a:t>
                      </a:r>
                      <a:endParaRPr lang="hu-H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24" marR="6224" marT="622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700" u="none" strike="noStrike">
                          <a:effectLst/>
                        </a:rPr>
                        <a:t>Bevétel</a:t>
                      </a:r>
                      <a:endParaRPr lang="hu-H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24" marR="6224" marT="622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700" u="none" strike="noStrike">
                          <a:effectLst/>
                        </a:rPr>
                        <a:t>Kiadás</a:t>
                      </a:r>
                      <a:endParaRPr lang="hu-H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24" marR="6224" marT="6224" marB="0" anchor="ctr"/>
                </a:tc>
                <a:extLst>
                  <a:ext uri="{0D108BD9-81ED-4DB2-BD59-A6C34878D82A}">
                    <a16:rowId xmlns:a16="http://schemas.microsoft.com/office/drawing/2014/main" val="2704233876"/>
                  </a:ext>
                </a:extLst>
              </a:tr>
              <a:tr h="363439"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800" u="none" strike="noStrike" dirty="0">
                          <a:effectLst/>
                        </a:rPr>
                        <a:t>01.márc</a:t>
                      </a:r>
                      <a:endParaRPr lang="hu-HU" sz="8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800" u="none" strike="noStrike">
                          <a:effectLst/>
                        </a:rPr>
                        <a:t>Sakk verseny- Ercsey Feri bácsi emlékére</a:t>
                      </a:r>
                      <a:endParaRPr lang="hu-HU" sz="8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800" u="none" strike="noStrike" dirty="0">
                          <a:effectLst/>
                        </a:rPr>
                        <a:t>Sakk klub</a:t>
                      </a:r>
                      <a:endParaRPr lang="hu-HU" sz="8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800" u="none" strike="noStrike">
                          <a:effectLst/>
                        </a:rPr>
                        <a:t>FH</a:t>
                      </a:r>
                      <a:endParaRPr lang="hu-HU" sz="8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800" u="none" strike="noStrike">
                          <a:effectLst/>
                        </a:rPr>
                        <a:t>sport, társadalmi</a:t>
                      </a:r>
                      <a:endParaRPr lang="hu-HU" sz="8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800" u="none" strike="noStrike">
                          <a:effectLst/>
                        </a:rPr>
                        <a:t>30</a:t>
                      </a:r>
                      <a:endParaRPr lang="hu-HU" sz="8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800" u="none" strike="noStrike">
                          <a:effectLst/>
                        </a:rPr>
                        <a:t>0 Ft</a:t>
                      </a:r>
                      <a:endParaRPr lang="hu-HU" sz="8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800" u="none" strike="noStrike">
                          <a:effectLst/>
                        </a:rPr>
                        <a:t>0 Ft</a:t>
                      </a:r>
                      <a:endParaRPr lang="hu-HU" sz="8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extLst>
                  <a:ext uri="{0D108BD9-81ED-4DB2-BD59-A6C34878D82A}">
                    <a16:rowId xmlns:a16="http://schemas.microsoft.com/office/drawing/2014/main" val="126463200"/>
                  </a:ext>
                </a:extLst>
              </a:tr>
              <a:tr h="185759"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800" u="none" strike="noStrike">
                          <a:effectLst/>
                        </a:rPr>
                        <a:t>03.márc</a:t>
                      </a:r>
                      <a:endParaRPr lang="hu-HU" sz="8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800" u="none" strike="noStrike">
                          <a:effectLst/>
                        </a:rPr>
                        <a:t>Gyerekszínház 1.</a:t>
                      </a:r>
                      <a:endParaRPr lang="hu-HU" sz="8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800" u="none" strike="noStrike">
                          <a:effectLst/>
                        </a:rPr>
                        <a:t>Faluház</a:t>
                      </a:r>
                      <a:endParaRPr lang="hu-HU" sz="8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800" u="none" strike="noStrike">
                          <a:effectLst/>
                        </a:rPr>
                        <a:t>FH Színházterem</a:t>
                      </a:r>
                      <a:endParaRPr lang="hu-HU" sz="8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800" u="none" strike="noStrike">
                          <a:effectLst/>
                        </a:rPr>
                        <a:t>színház</a:t>
                      </a:r>
                      <a:endParaRPr lang="hu-HU" sz="8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800" u="none" strike="noStrike">
                          <a:effectLst/>
                        </a:rPr>
                        <a:t>61</a:t>
                      </a:r>
                      <a:endParaRPr lang="hu-HU" sz="8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800" u="none" strike="noStrike">
                          <a:effectLst/>
                        </a:rPr>
                        <a:t>35 700 Ft</a:t>
                      </a:r>
                      <a:endParaRPr lang="hu-HU" sz="8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800" u="none" strike="noStrike">
                          <a:effectLst/>
                        </a:rPr>
                        <a:t>0 Ft</a:t>
                      </a:r>
                      <a:endParaRPr lang="hu-HU" sz="8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extLst>
                  <a:ext uri="{0D108BD9-81ED-4DB2-BD59-A6C34878D82A}">
                    <a16:rowId xmlns:a16="http://schemas.microsoft.com/office/drawing/2014/main" val="754533179"/>
                  </a:ext>
                </a:extLst>
              </a:tr>
              <a:tr h="541120"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800" u="none" strike="noStrike">
                          <a:effectLst/>
                        </a:rPr>
                        <a:t>08.márc</a:t>
                      </a:r>
                      <a:endParaRPr lang="hu-HU" sz="8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800" u="none" strike="noStrike" dirty="0">
                          <a:effectLst/>
                        </a:rPr>
                        <a:t>XIV. Dunakanyar kiállítás és kézművesvásár</a:t>
                      </a:r>
                      <a:endParaRPr lang="hu-HU" sz="8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800" u="none" strike="noStrike">
                          <a:effectLst/>
                        </a:rPr>
                        <a:t>FH- Tahitótfalu Faluház</a:t>
                      </a:r>
                      <a:endParaRPr lang="hu-HU" sz="8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800" u="none" strike="noStrike">
                          <a:effectLst/>
                        </a:rPr>
                        <a:t>Tahitótfalu</a:t>
                      </a:r>
                      <a:endParaRPr lang="hu-HU" sz="8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800" u="none" strike="noStrike">
                          <a:effectLst/>
                        </a:rPr>
                        <a:t>hagyományörző, társadalmi</a:t>
                      </a:r>
                      <a:endParaRPr lang="hu-HU" sz="8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800" u="none" strike="noStrike">
                          <a:effectLst/>
                        </a:rPr>
                        <a:t>600</a:t>
                      </a:r>
                      <a:endParaRPr lang="hu-HU" sz="8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800" u="none" strike="noStrike">
                          <a:effectLst/>
                        </a:rPr>
                        <a:t>0 Ft</a:t>
                      </a:r>
                      <a:endParaRPr lang="hu-HU" sz="8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800" u="none" strike="noStrike">
                          <a:effectLst/>
                        </a:rPr>
                        <a:t>0 Ft</a:t>
                      </a:r>
                      <a:endParaRPr lang="hu-HU" sz="8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extLst>
                  <a:ext uri="{0D108BD9-81ED-4DB2-BD59-A6C34878D82A}">
                    <a16:rowId xmlns:a16="http://schemas.microsoft.com/office/drawing/2014/main" val="1675552598"/>
                  </a:ext>
                </a:extLst>
              </a:tr>
              <a:tr h="363439"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800" u="none" strike="noStrike">
                          <a:effectLst/>
                        </a:rPr>
                        <a:t>13.márc</a:t>
                      </a:r>
                      <a:endParaRPr lang="hu-HU" sz="8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800" u="none" strike="noStrike">
                          <a:effectLst/>
                        </a:rPr>
                        <a:t>Kokárda készítő műhelynap</a:t>
                      </a:r>
                      <a:endParaRPr lang="hu-HU" sz="8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800" u="none" strike="noStrike" dirty="0">
                          <a:effectLst/>
                        </a:rPr>
                        <a:t>Faluház</a:t>
                      </a:r>
                      <a:endParaRPr lang="hu-HU" sz="8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800" u="none" strike="noStrike">
                          <a:effectLst/>
                        </a:rPr>
                        <a:t>FH civil terem</a:t>
                      </a:r>
                      <a:endParaRPr lang="hu-HU" sz="8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800" u="none" strike="noStrike">
                          <a:effectLst/>
                        </a:rPr>
                        <a:t>kézműves, hagyományörző</a:t>
                      </a:r>
                      <a:endParaRPr lang="hu-HU" sz="8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800" u="none" strike="noStrike">
                          <a:effectLst/>
                        </a:rPr>
                        <a:t>8</a:t>
                      </a:r>
                      <a:endParaRPr lang="hu-HU" sz="8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800" u="none" strike="noStrike">
                          <a:effectLst/>
                        </a:rPr>
                        <a:t>0 Ft</a:t>
                      </a:r>
                      <a:endParaRPr lang="hu-HU" sz="8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800" u="none" strike="noStrike">
                          <a:effectLst/>
                        </a:rPr>
                        <a:t>13 170 Ft</a:t>
                      </a:r>
                      <a:endParaRPr lang="hu-HU" sz="8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extLst>
                  <a:ext uri="{0D108BD9-81ED-4DB2-BD59-A6C34878D82A}">
                    <a16:rowId xmlns:a16="http://schemas.microsoft.com/office/drawing/2014/main" val="2327346209"/>
                  </a:ext>
                </a:extLst>
              </a:tr>
              <a:tr h="541120"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800" u="none" strike="noStrike">
                          <a:effectLst/>
                        </a:rPr>
                        <a:t>14.márc</a:t>
                      </a:r>
                      <a:endParaRPr lang="hu-HU" sz="8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800" u="none" strike="noStrike">
                          <a:effectLst/>
                        </a:rPr>
                        <a:t>Déryné_ Mindig az a perc...Karády kalapja</a:t>
                      </a:r>
                      <a:endParaRPr lang="hu-HU" sz="8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800" u="none" strike="noStrike">
                          <a:effectLst/>
                        </a:rPr>
                        <a:t>NKA_Faluház</a:t>
                      </a:r>
                      <a:endParaRPr lang="hu-HU" sz="8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800" u="none" strike="noStrike">
                          <a:effectLst/>
                        </a:rPr>
                        <a:t>FH színházterem</a:t>
                      </a:r>
                      <a:endParaRPr lang="hu-HU" sz="8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800" u="none" strike="noStrike" dirty="0" err="1">
                          <a:effectLst/>
                        </a:rPr>
                        <a:t>Pályázat_színház</a:t>
                      </a:r>
                      <a:endParaRPr lang="hu-HU" sz="8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800" u="none" strike="noStrike">
                          <a:effectLst/>
                        </a:rPr>
                        <a:t>30</a:t>
                      </a:r>
                      <a:endParaRPr lang="hu-HU" sz="8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800" u="none" strike="noStrike">
                          <a:effectLst/>
                        </a:rPr>
                        <a:t>0 Ft</a:t>
                      </a:r>
                      <a:endParaRPr lang="hu-HU" sz="8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800" u="none" strike="noStrike">
                          <a:effectLst/>
                        </a:rPr>
                        <a:t>0 Ft</a:t>
                      </a:r>
                      <a:endParaRPr lang="hu-HU" sz="8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extLst>
                  <a:ext uri="{0D108BD9-81ED-4DB2-BD59-A6C34878D82A}">
                    <a16:rowId xmlns:a16="http://schemas.microsoft.com/office/drawing/2014/main" val="187351690"/>
                  </a:ext>
                </a:extLst>
              </a:tr>
              <a:tr h="363439"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800" u="none" strike="noStrike">
                          <a:effectLst/>
                        </a:rPr>
                        <a:t>15.márc</a:t>
                      </a:r>
                      <a:endParaRPr lang="hu-HU" sz="8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800" u="none" strike="noStrike">
                          <a:effectLst/>
                        </a:rPr>
                        <a:t>Koszorúzás a Kossuth téren</a:t>
                      </a:r>
                      <a:endParaRPr lang="hu-HU" sz="8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800" u="none" strike="noStrike">
                          <a:effectLst/>
                        </a:rPr>
                        <a:t>Faluház_Önkormányzat</a:t>
                      </a:r>
                      <a:endParaRPr lang="hu-HU" sz="8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800" u="none" strike="noStrike">
                          <a:effectLst/>
                        </a:rPr>
                        <a:t>Kossuth tér</a:t>
                      </a:r>
                      <a:endParaRPr lang="hu-HU" sz="8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800" u="none" strike="noStrike" dirty="0">
                          <a:effectLst/>
                        </a:rPr>
                        <a:t>Társadalmi</a:t>
                      </a:r>
                      <a:endParaRPr lang="hu-HU" sz="8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800" u="none" strike="noStrike">
                          <a:effectLst/>
                        </a:rPr>
                        <a:t>50</a:t>
                      </a:r>
                      <a:endParaRPr lang="hu-HU" sz="8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800" u="none" strike="noStrike">
                          <a:effectLst/>
                        </a:rPr>
                        <a:t>0 Ft</a:t>
                      </a:r>
                      <a:endParaRPr lang="hu-HU" sz="8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800" u="none" strike="noStrike">
                          <a:effectLst/>
                        </a:rPr>
                        <a:t>0 Ft</a:t>
                      </a:r>
                      <a:endParaRPr lang="hu-HU" sz="8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extLst>
                  <a:ext uri="{0D108BD9-81ED-4DB2-BD59-A6C34878D82A}">
                    <a16:rowId xmlns:a16="http://schemas.microsoft.com/office/drawing/2014/main" val="2812595011"/>
                  </a:ext>
                </a:extLst>
              </a:tr>
              <a:tr h="363439"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800" u="none" strike="noStrike">
                          <a:effectLst/>
                        </a:rPr>
                        <a:t>15.márc</a:t>
                      </a:r>
                      <a:endParaRPr lang="hu-HU" sz="8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800" u="none" strike="noStrike">
                          <a:effectLst/>
                        </a:rPr>
                        <a:t>Szigetmonostor települési díjátadó</a:t>
                      </a:r>
                      <a:endParaRPr lang="hu-HU" sz="8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800" u="none" strike="noStrike">
                          <a:effectLst/>
                        </a:rPr>
                        <a:t>Faluház_ Önkormányzat</a:t>
                      </a:r>
                      <a:endParaRPr lang="hu-HU" sz="8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800" u="none" strike="noStrike">
                          <a:effectLst/>
                        </a:rPr>
                        <a:t>Faluház Színházterem</a:t>
                      </a:r>
                      <a:endParaRPr lang="hu-HU" sz="8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800" u="none" strike="noStrike">
                          <a:effectLst/>
                        </a:rPr>
                        <a:t>Társadalmi, hagyományörző</a:t>
                      </a:r>
                      <a:endParaRPr lang="hu-HU" sz="8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800" u="none" strike="noStrike" dirty="0">
                          <a:effectLst/>
                        </a:rPr>
                        <a:t>150</a:t>
                      </a:r>
                      <a:endParaRPr lang="hu-HU" sz="8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800" u="none" strike="noStrike">
                          <a:effectLst/>
                        </a:rPr>
                        <a:t>0 Ft</a:t>
                      </a:r>
                      <a:endParaRPr lang="hu-HU" sz="8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800" u="none" strike="noStrike">
                          <a:effectLst/>
                        </a:rPr>
                        <a:t>80 000 Ft</a:t>
                      </a:r>
                      <a:endParaRPr lang="hu-HU" sz="8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extLst>
                  <a:ext uri="{0D108BD9-81ED-4DB2-BD59-A6C34878D82A}">
                    <a16:rowId xmlns:a16="http://schemas.microsoft.com/office/drawing/2014/main" val="1244887240"/>
                  </a:ext>
                </a:extLst>
              </a:tr>
              <a:tr h="185759"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800" u="none" strike="noStrike">
                          <a:effectLst/>
                        </a:rPr>
                        <a:t>március 17-21</a:t>
                      </a:r>
                      <a:endParaRPr lang="hu-HU" sz="8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800" u="none" strike="noStrike">
                          <a:effectLst/>
                        </a:rPr>
                        <a:t>Megbocsátás hete</a:t>
                      </a:r>
                      <a:endParaRPr lang="hu-HU" sz="8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800" u="none" strike="noStrike">
                          <a:effectLst/>
                        </a:rPr>
                        <a:t>Könyvtár</a:t>
                      </a:r>
                      <a:endParaRPr lang="hu-HU" sz="8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800" u="none" strike="noStrike">
                          <a:effectLst/>
                        </a:rPr>
                        <a:t>FH-Könyvtár</a:t>
                      </a:r>
                      <a:endParaRPr lang="hu-HU" sz="8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800" u="none" strike="noStrike">
                          <a:effectLst/>
                        </a:rPr>
                        <a:t>társadalmi</a:t>
                      </a:r>
                      <a:endParaRPr lang="hu-HU" sz="8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800" u="none" strike="noStrike">
                          <a:effectLst/>
                        </a:rPr>
                        <a:t>150</a:t>
                      </a:r>
                      <a:endParaRPr lang="hu-HU" sz="8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800" u="none" strike="noStrike">
                          <a:effectLst/>
                        </a:rPr>
                        <a:t>0 Ft</a:t>
                      </a:r>
                      <a:endParaRPr lang="hu-HU" sz="8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800" u="none" strike="noStrike">
                          <a:effectLst/>
                        </a:rPr>
                        <a:t>16 200 Ft</a:t>
                      </a:r>
                      <a:endParaRPr lang="hu-HU" sz="8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extLst>
                  <a:ext uri="{0D108BD9-81ED-4DB2-BD59-A6C34878D82A}">
                    <a16:rowId xmlns:a16="http://schemas.microsoft.com/office/drawing/2014/main" val="791175769"/>
                  </a:ext>
                </a:extLst>
              </a:tr>
              <a:tr h="363439"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800" u="none" strike="noStrike">
                          <a:effectLst/>
                        </a:rPr>
                        <a:t>március 17-18</a:t>
                      </a:r>
                      <a:endParaRPr lang="hu-HU" sz="8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800" u="none" strike="noStrike">
                          <a:effectLst/>
                        </a:rPr>
                        <a:t>Ruhabörze</a:t>
                      </a:r>
                      <a:endParaRPr lang="hu-HU" sz="8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800" u="none" strike="noStrike">
                          <a:effectLst/>
                        </a:rPr>
                        <a:t>Szentendrei Családsegítő_FH</a:t>
                      </a:r>
                      <a:endParaRPr lang="hu-HU" sz="8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800" u="none" strike="noStrike">
                          <a:effectLst/>
                        </a:rPr>
                        <a:t>FH-Civil terem</a:t>
                      </a:r>
                      <a:endParaRPr lang="hu-HU" sz="8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800" u="none" strike="noStrike">
                          <a:effectLst/>
                        </a:rPr>
                        <a:t>társadalmi, szociális</a:t>
                      </a:r>
                      <a:endParaRPr lang="hu-HU" sz="8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800" u="none" strike="noStrike">
                          <a:effectLst/>
                        </a:rPr>
                        <a:t>250</a:t>
                      </a:r>
                      <a:endParaRPr lang="hu-HU" sz="8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800" u="none" strike="noStrike" dirty="0">
                          <a:effectLst/>
                        </a:rPr>
                        <a:t>0 Ft</a:t>
                      </a:r>
                      <a:endParaRPr lang="hu-HU" sz="8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800" u="none" strike="noStrike">
                          <a:effectLst/>
                        </a:rPr>
                        <a:t>0 Ft</a:t>
                      </a:r>
                      <a:endParaRPr lang="hu-HU" sz="8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extLst>
                  <a:ext uri="{0D108BD9-81ED-4DB2-BD59-A6C34878D82A}">
                    <a16:rowId xmlns:a16="http://schemas.microsoft.com/office/drawing/2014/main" val="3145121139"/>
                  </a:ext>
                </a:extLst>
              </a:tr>
              <a:tr h="363439"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800" u="none" strike="noStrike">
                          <a:effectLst/>
                        </a:rPr>
                        <a:t>21.márc</a:t>
                      </a:r>
                      <a:endParaRPr lang="hu-HU" sz="8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800" u="none" strike="noStrike">
                          <a:effectLst/>
                        </a:rPr>
                        <a:t>Hangfoglaló_ Másik János</a:t>
                      </a:r>
                      <a:endParaRPr lang="hu-HU" sz="8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800" u="none" strike="noStrike">
                          <a:effectLst/>
                        </a:rPr>
                        <a:t>Faluház</a:t>
                      </a:r>
                      <a:endParaRPr lang="hu-HU" sz="8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800" u="none" strike="noStrike">
                          <a:effectLst/>
                        </a:rPr>
                        <a:t>FH színházterem</a:t>
                      </a:r>
                      <a:endParaRPr lang="hu-HU" sz="8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800" u="none" strike="noStrike">
                          <a:effectLst/>
                        </a:rPr>
                        <a:t>Pályázat_Könnyűzene</a:t>
                      </a:r>
                      <a:endParaRPr lang="hu-HU" sz="8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800" u="none" strike="noStrike">
                          <a:effectLst/>
                        </a:rPr>
                        <a:t>61</a:t>
                      </a:r>
                      <a:endParaRPr lang="hu-HU" sz="8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800" u="none" strike="noStrike">
                          <a:effectLst/>
                        </a:rPr>
                        <a:t>344 000 Ft</a:t>
                      </a:r>
                      <a:endParaRPr lang="hu-HU" sz="8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800" u="none" strike="noStrike">
                          <a:effectLst/>
                        </a:rPr>
                        <a:t>335 000 Ft</a:t>
                      </a:r>
                      <a:endParaRPr lang="hu-HU" sz="8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extLst>
                  <a:ext uri="{0D108BD9-81ED-4DB2-BD59-A6C34878D82A}">
                    <a16:rowId xmlns:a16="http://schemas.microsoft.com/office/drawing/2014/main" val="1090902780"/>
                  </a:ext>
                </a:extLst>
              </a:tr>
              <a:tr h="363439"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800" u="none" strike="noStrike">
                          <a:effectLst/>
                        </a:rPr>
                        <a:t>22.márc</a:t>
                      </a:r>
                      <a:endParaRPr lang="hu-HU" sz="8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800" u="none" strike="noStrike">
                          <a:effectLst/>
                        </a:rPr>
                        <a:t>Monostory Színház</a:t>
                      </a:r>
                      <a:endParaRPr lang="hu-HU" sz="8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800" u="none" strike="noStrike">
                          <a:effectLst/>
                        </a:rPr>
                        <a:t>Monostory Színház_ Faluház</a:t>
                      </a:r>
                      <a:endParaRPr lang="hu-HU" sz="8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800" u="none" strike="noStrike">
                          <a:effectLst/>
                        </a:rPr>
                        <a:t>FH színházterem</a:t>
                      </a:r>
                      <a:endParaRPr lang="hu-HU" sz="8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800" u="none" strike="noStrike">
                          <a:effectLst/>
                        </a:rPr>
                        <a:t>színház</a:t>
                      </a:r>
                      <a:endParaRPr lang="hu-HU" sz="8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800" u="none" strike="noStrike">
                          <a:effectLst/>
                        </a:rPr>
                        <a:t>54</a:t>
                      </a:r>
                      <a:endParaRPr lang="hu-HU" sz="8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800" u="none" strike="noStrike">
                          <a:effectLst/>
                        </a:rPr>
                        <a:t>118 800 Ft</a:t>
                      </a:r>
                      <a:endParaRPr lang="hu-HU" sz="8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800" u="none" strike="noStrike" dirty="0">
                          <a:effectLst/>
                        </a:rPr>
                        <a:t>95 040 Ft</a:t>
                      </a:r>
                      <a:endParaRPr lang="hu-HU" sz="8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extLst>
                  <a:ext uri="{0D108BD9-81ED-4DB2-BD59-A6C34878D82A}">
                    <a16:rowId xmlns:a16="http://schemas.microsoft.com/office/drawing/2014/main" val="722083783"/>
                  </a:ext>
                </a:extLst>
              </a:tr>
              <a:tr h="185759"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800" u="none" strike="noStrike">
                          <a:effectLst/>
                        </a:rPr>
                        <a:t>28.márc</a:t>
                      </a:r>
                      <a:endParaRPr lang="hu-HU" sz="8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800" u="none" strike="noStrike">
                          <a:effectLst/>
                        </a:rPr>
                        <a:t>KocsmaKvíz</a:t>
                      </a:r>
                      <a:endParaRPr lang="hu-HU" sz="8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800" u="none" strike="noStrike">
                          <a:effectLst/>
                        </a:rPr>
                        <a:t>Faluház</a:t>
                      </a:r>
                      <a:endParaRPr lang="hu-HU" sz="8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800" u="none" strike="noStrike">
                          <a:effectLst/>
                        </a:rPr>
                        <a:t>FH Színházterem</a:t>
                      </a:r>
                      <a:endParaRPr lang="hu-HU" sz="8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800" u="none" strike="noStrike">
                          <a:effectLst/>
                        </a:rPr>
                        <a:t>szórakoztató</a:t>
                      </a:r>
                      <a:endParaRPr lang="hu-HU" sz="8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800" u="none" strike="noStrike">
                          <a:effectLst/>
                        </a:rPr>
                        <a:t>69</a:t>
                      </a:r>
                      <a:endParaRPr lang="hu-HU" sz="8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800" u="none" strike="noStrike">
                          <a:effectLst/>
                        </a:rPr>
                        <a:t>66 000 Ft</a:t>
                      </a:r>
                      <a:endParaRPr lang="hu-HU" sz="8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800" u="none" strike="noStrike">
                          <a:effectLst/>
                        </a:rPr>
                        <a:t>11 490 Ft</a:t>
                      </a:r>
                      <a:endParaRPr lang="hu-HU" sz="8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extLst>
                  <a:ext uri="{0D108BD9-81ED-4DB2-BD59-A6C34878D82A}">
                    <a16:rowId xmlns:a16="http://schemas.microsoft.com/office/drawing/2014/main" val="67355090"/>
                  </a:ext>
                </a:extLst>
              </a:tr>
              <a:tr h="363439"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800" u="none" strike="noStrike">
                          <a:effectLst/>
                        </a:rPr>
                        <a:t>29.márc</a:t>
                      </a:r>
                      <a:endParaRPr lang="hu-HU" sz="8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800" u="none" strike="noStrike">
                          <a:effectLst/>
                        </a:rPr>
                        <a:t>Depeche Mode retro party</a:t>
                      </a:r>
                      <a:endParaRPr lang="hu-HU" sz="8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800" u="none" strike="noStrike">
                          <a:effectLst/>
                        </a:rPr>
                        <a:t>Faluház</a:t>
                      </a:r>
                      <a:endParaRPr lang="hu-HU" sz="8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800" u="none" strike="noStrike">
                          <a:effectLst/>
                        </a:rPr>
                        <a:t>FH_Színházterem</a:t>
                      </a:r>
                      <a:endParaRPr lang="hu-HU" sz="8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800" u="none" strike="noStrike">
                          <a:effectLst/>
                        </a:rPr>
                        <a:t>koncert</a:t>
                      </a:r>
                      <a:endParaRPr lang="hu-HU" sz="8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800" u="none" strike="noStrike">
                          <a:effectLst/>
                        </a:rPr>
                        <a:t>120</a:t>
                      </a:r>
                      <a:endParaRPr lang="hu-HU" sz="8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800" u="none" strike="noStrike">
                          <a:effectLst/>
                        </a:rPr>
                        <a:t>269 600 Ft</a:t>
                      </a:r>
                      <a:endParaRPr lang="hu-HU" sz="8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800" u="none" strike="noStrike" dirty="0">
                          <a:effectLst/>
                        </a:rPr>
                        <a:t>401 640 Ft</a:t>
                      </a:r>
                      <a:endParaRPr lang="hu-HU" sz="8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extLst>
                  <a:ext uri="{0D108BD9-81ED-4DB2-BD59-A6C34878D82A}">
                    <a16:rowId xmlns:a16="http://schemas.microsoft.com/office/drawing/2014/main" val="3195803896"/>
                  </a:ext>
                </a:extLst>
              </a:tr>
              <a:tr h="185759">
                <a:tc>
                  <a:txBody>
                    <a:bodyPr/>
                    <a:lstStyle/>
                    <a:p>
                      <a:pPr algn="l" fontAlgn="b"/>
                      <a:endParaRPr lang="hu-H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u-H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u-H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u-H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u-H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100" b="0" u="none" strike="noStrike" dirty="0">
                          <a:effectLst/>
                        </a:rPr>
                        <a:t>1633 fő 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834 100 Ft</a:t>
                      </a:r>
                    </a:p>
                  </a:txBody>
                  <a:tcPr marL="6224" marR="6224" marT="6224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952 540 Ft</a:t>
                      </a:r>
                    </a:p>
                  </a:txBody>
                  <a:tcPr marL="6224" marR="6224" marT="6224" marB="0" anchor="b"/>
                </a:tc>
                <a:extLst>
                  <a:ext uri="{0D108BD9-81ED-4DB2-BD59-A6C34878D82A}">
                    <a16:rowId xmlns:a16="http://schemas.microsoft.com/office/drawing/2014/main" val="7888317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102625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648A9DB-1B79-7AB4-41E5-CB1441A743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Április</a:t>
            </a:r>
          </a:p>
        </p:txBody>
      </p:sp>
      <p:graphicFrame>
        <p:nvGraphicFramePr>
          <p:cNvPr id="4" name="Tartalom helye 3">
            <a:extLst>
              <a:ext uri="{FF2B5EF4-FFF2-40B4-BE49-F238E27FC236}">
                <a16:creationId xmlns:a16="http://schemas.microsoft.com/office/drawing/2014/main" id="{45A710EA-9A5D-C132-1D65-DC9C9354E1C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38922680"/>
              </p:ext>
            </p:extLst>
          </p:nvPr>
        </p:nvGraphicFramePr>
        <p:xfrm>
          <a:off x="465221" y="1467853"/>
          <a:ext cx="11421982" cy="484471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39217">
                  <a:extLst>
                    <a:ext uri="{9D8B030D-6E8A-4147-A177-3AD203B41FA5}">
                      <a16:colId xmlns:a16="http://schemas.microsoft.com/office/drawing/2014/main" val="1999887964"/>
                    </a:ext>
                  </a:extLst>
                </a:gridCol>
                <a:gridCol w="2697156">
                  <a:extLst>
                    <a:ext uri="{9D8B030D-6E8A-4147-A177-3AD203B41FA5}">
                      <a16:colId xmlns:a16="http://schemas.microsoft.com/office/drawing/2014/main" val="1124024237"/>
                    </a:ext>
                  </a:extLst>
                </a:gridCol>
                <a:gridCol w="1285244">
                  <a:extLst>
                    <a:ext uri="{9D8B030D-6E8A-4147-A177-3AD203B41FA5}">
                      <a16:colId xmlns:a16="http://schemas.microsoft.com/office/drawing/2014/main" val="2707660540"/>
                    </a:ext>
                  </a:extLst>
                </a:gridCol>
                <a:gridCol w="1347033">
                  <a:extLst>
                    <a:ext uri="{9D8B030D-6E8A-4147-A177-3AD203B41FA5}">
                      <a16:colId xmlns:a16="http://schemas.microsoft.com/office/drawing/2014/main" val="1769135378"/>
                    </a:ext>
                  </a:extLst>
                </a:gridCol>
                <a:gridCol w="2335681">
                  <a:extLst>
                    <a:ext uri="{9D8B030D-6E8A-4147-A177-3AD203B41FA5}">
                      <a16:colId xmlns:a16="http://schemas.microsoft.com/office/drawing/2014/main" val="763315997"/>
                    </a:ext>
                  </a:extLst>
                </a:gridCol>
                <a:gridCol w="939217">
                  <a:extLst>
                    <a:ext uri="{9D8B030D-6E8A-4147-A177-3AD203B41FA5}">
                      <a16:colId xmlns:a16="http://schemas.microsoft.com/office/drawing/2014/main" val="939660317"/>
                    </a:ext>
                  </a:extLst>
                </a:gridCol>
                <a:gridCol w="939217">
                  <a:extLst>
                    <a:ext uri="{9D8B030D-6E8A-4147-A177-3AD203B41FA5}">
                      <a16:colId xmlns:a16="http://schemas.microsoft.com/office/drawing/2014/main" val="2164889187"/>
                    </a:ext>
                  </a:extLst>
                </a:gridCol>
                <a:gridCol w="939217">
                  <a:extLst>
                    <a:ext uri="{9D8B030D-6E8A-4147-A177-3AD203B41FA5}">
                      <a16:colId xmlns:a16="http://schemas.microsoft.com/office/drawing/2014/main" val="3665004124"/>
                    </a:ext>
                  </a:extLst>
                </a:gridCol>
              </a:tblGrid>
              <a:tr h="204295"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000" u="none" strike="noStrike">
                          <a:effectLst/>
                        </a:rPr>
                        <a:t>Dátum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37" marR="7237" marT="72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000" u="none" strike="noStrike">
                          <a:effectLst/>
                        </a:rPr>
                        <a:t>Program megnevezés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37" marR="7237" marT="72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000" u="none" strike="noStrike">
                          <a:effectLst/>
                        </a:rPr>
                        <a:t>Szervező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37" marR="7237" marT="72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000" u="none" strike="noStrike">
                          <a:effectLst/>
                        </a:rPr>
                        <a:t>Helyszín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37" marR="7237" marT="72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000" u="none" strike="noStrike">
                          <a:effectLst/>
                        </a:rPr>
                        <a:t>Rendezvény típus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37" marR="7237" marT="72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000" u="none" strike="noStrike">
                          <a:effectLst/>
                        </a:rPr>
                        <a:t>Néző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37" marR="7237" marT="72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000" u="none" strike="noStrike">
                          <a:effectLst/>
                        </a:rPr>
                        <a:t>Bevétel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37" marR="7237" marT="72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000" u="none" strike="noStrike">
                          <a:effectLst/>
                        </a:rPr>
                        <a:t>Kiadás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37" marR="7237" marT="7237" marB="0" anchor="ctr"/>
                </a:tc>
                <a:extLst>
                  <a:ext uri="{0D108BD9-81ED-4DB2-BD59-A6C34878D82A}">
                    <a16:rowId xmlns:a16="http://schemas.microsoft.com/office/drawing/2014/main" val="1296048202"/>
                  </a:ext>
                </a:extLst>
              </a:tr>
              <a:tr h="223752"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000" u="none" strike="noStrike">
                          <a:effectLst/>
                        </a:rPr>
                        <a:t>03.ápr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>
                          <a:effectLst/>
                        </a:rPr>
                        <a:t>Szilágyi Ágota és barátai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>
                          <a:effectLst/>
                        </a:rPr>
                        <a:t>Faluház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>
                          <a:effectLst/>
                        </a:rPr>
                        <a:t>FH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>
                          <a:effectLst/>
                        </a:rPr>
                        <a:t>komolyzenei ismeretterjesztő 3/1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000" u="none" strike="noStrike">
                          <a:effectLst/>
                        </a:rPr>
                        <a:t>60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000" u="none" strike="noStrike">
                          <a:effectLst/>
                        </a:rPr>
                        <a:t>50 000 Ft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000" u="none" strike="noStrike">
                          <a:effectLst/>
                        </a:rPr>
                        <a:t>140 000 Ft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ctr"/>
                </a:tc>
                <a:extLst>
                  <a:ext uri="{0D108BD9-81ED-4DB2-BD59-A6C34878D82A}">
                    <a16:rowId xmlns:a16="http://schemas.microsoft.com/office/drawing/2014/main" val="2573565320"/>
                  </a:ext>
                </a:extLst>
              </a:tr>
              <a:tr h="223752"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000" u="none" strike="noStrike">
                          <a:effectLst/>
                        </a:rPr>
                        <a:t>05.ápr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>
                          <a:effectLst/>
                        </a:rPr>
                        <a:t>Monostory Szabolcs Judittal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>
                          <a:effectLst/>
                        </a:rPr>
                        <a:t>Faluház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>
                          <a:effectLst/>
                        </a:rPr>
                        <a:t>FH-Színházterem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>
                          <a:effectLst/>
                        </a:rPr>
                        <a:t>társadalmi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000" u="none" strike="noStrike">
                          <a:effectLst/>
                        </a:rPr>
                        <a:t>30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000" u="none" strike="noStrike">
                          <a:effectLst/>
                        </a:rPr>
                        <a:t>26 000 Ft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000" u="none" strike="noStrike">
                          <a:effectLst/>
                        </a:rPr>
                        <a:t>45 000 Ft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ctr"/>
                </a:tc>
                <a:extLst>
                  <a:ext uri="{0D108BD9-81ED-4DB2-BD59-A6C34878D82A}">
                    <a16:rowId xmlns:a16="http://schemas.microsoft.com/office/drawing/2014/main" val="59030543"/>
                  </a:ext>
                </a:extLst>
              </a:tr>
              <a:tr h="437776"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000" u="none" strike="noStrike">
                          <a:effectLst/>
                        </a:rPr>
                        <a:t>06.ápr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>
                          <a:effectLst/>
                        </a:rPr>
                        <a:t>Komolyzenei koncertsorozat 2. állomás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>
                          <a:effectLst/>
                        </a:rPr>
                        <a:t>Faluház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>
                          <a:effectLst/>
                        </a:rPr>
                        <a:t>FH-Színházterem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>
                          <a:effectLst/>
                        </a:rPr>
                        <a:t>Pályázat_komolyzene 6/2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000" u="none" strike="noStrike">
                          <a:effectLst/>
                        </a:rPr>
                        <a:t>15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000" u="none" strike="noStrike">
                          <a:effectLst/>
                        </a:rPr>
                        <a:t>79 000 Ft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000" u="none" strike="noStrike">
                          <a:effectLst/>
                        </a:rPr>
                        <a:t>200 000 Ft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ctr"/>
                </a:tc>
                <a:extLst>
                  <a:ext uri="{0D108BD9-81ED-4DB2-BD59-A6C34878D82A}">
                    <a16:rowId xmlns:a16="http://schemas.microsoft.com/office/drawing/2014/main" val="2268289139"/>
                  </a:ext>
                </a:extLst>
              </a:tr>
              <a:tr h="437776"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000" u="none" strike="noStrike">
                          <a:effectLst/>
                        </a:rPr>
                        <a:t>10.ápr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>
                          <a:effectLst/>
                        </a:rPr>
                        <a:t>Költészet napi négysoros  verseny eredményhirdetés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>
                          <a:effectLst/>
                        </a:rPr>
                        <a:t>Iskola_Faluház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>
                          <a:effectLst/>
                        </a:rPr>
                        <a:t>FH_színházterem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>
                          <a:effectLst/>
                        </a:rPr>
                        <a:t>irodalom_ifjusági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000" u="none" strike="noStrike">
                          <a:effectLst/>
                        </a:rPr>
                        <a:t>45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000" u="none" strike="noStrike">
                          <a:effectLst/>
                        </a:rPr>
                        <a:t>0 Ft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000" u="none" strike="noStrike">
                          <a:effectLst/>
                        </a:rPr>
                        <a:t>0 Ft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ctr"/>
                </a:tc>
                <a:extLst>
                  <a:ext uri="{0D108BD9-81ED-4DB2-BD59-A6C34878D82A}">
                    <a16:rowId xmlns:a16="http://schemas.microsoft.com/office/drawing/2014/main" val="2499014054"/>
                  </a:ext>
                </a:extLst>
              </a:tr>
              <a:tr h="437776"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000" u="none" strike="noStrike">
                          <a:effectLst/>
                        </a:rPr>
                        <a:t>2025.04.11-12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>
                          <a:effectLst/>
                        </a:rPr>
                        <a:t>Zöld Sziget néptánc együttes Költészet napi előadása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>
                          <a:effectLst/>
                        </a:rPr>
                        <a:t>Faluház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>
                          <a:effectLst/>
                        </a:rPr>
                        <a:t>FH_színházterem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>
                          <a:effectLst/>
                        </a:rPr>
                        <a:t>Színház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000" u="none" strike="noStrike">
                          <a:effectLst/>
                        </a:rPr>
                        <a:t>240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000" u="none" strike="noStrike">
                          <a:effectLst/>
                        </a:rPr>
                        <a:t>168 000 Ft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000" u="none" strike="noStrike">
                          <a:effectLst/>
                        </a:rPr>
                        <a:t>367 600 Ft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ctr"/>
                </a:tc>
                <a:extLst>
                  <a:ext uri="{0D108BD9-81ED-4DB2-BD59-A6C34878D82A}">
                    <a16:rowId xmlns:a16="http://schemas.microsoft.com/office/drawing/2014/main" val="1769897835"/>
                  </a:ext>
                </a:extLst>
              </a:tr>
              <a:tr h="223752"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000" u="none" strike="noStrike">
                          <a:effectLst/>
                        </a:rPr>
                        <a:t>12.ápr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>
                          <a:effectLst/>
                        </a:rPr>
                        <a:t>Boridalok gyerekkoncert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>
                          <a:effectLst/>
                        </a:rPr>
                        <a:t>Faluház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>
                          <a:effectLst/>
                        </a:rPr>
                        <a:t>FH_színházterem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>
                          <a:effectLst/>
                        </a:rPr>
                        <a:t>Színház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000" u="none" strike="noStrike">
                          <a:effectLst/>
                        </a:rPr>
                        <a:t>54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000" u="none" strike="noStrike">
                          <a:effectLst/>
                        </a:rPr>
                        <a:t>64 500 Ft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000" u="none" strike="noStrike">
                          <a:effectLst/>
                        </a:rPr>
                        <a:t>55 000 Ft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ctr"/>
                </a:tc>
                <a:extLst>
                  <a:ext uri="{0D108BD9-81ED-4DB2-BD59-A6C34878D82A}">
                    <a16:rowId xmlns:a16="http://schemas.microsoft.com/office/drawing/2014/main" val="565898837"/>
                  </a:ext>
                </a:extLst>
              </a:tr>
              <a:tr h="437776"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000" u="none" strike="noStrike">
                          <a:effectLst/>
                        </a:rPr>
                        <a:t>16.ápr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>
                          <a:effectLst/>
                        </a:rPr>
                        <a:t>Húsvéti kézműveskedés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>
                          <a:effectLst/>
                        </a:rPr>
                        <a:t>Faluház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>
                          <a:effectLst/>
                        </a:rPr>
                        <a:t>FH_Civilterem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>
                          <a:effectLst/>
                        </a:rPr>
                        <a:t>Kézműveskedés_Gyerekprogram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000" u="none" strike="noStrike">
                          <a:effectLst/>
                        </a:rPr>
                        <a:t>20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000" u="none" strike="noStrike">
                          <a:effectLst/>
                        </a:rPr>
                        <a:t>0 Ft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000" u="none" strike="noStrike">
                          <a:effectLst/>
                        </a:rPr>
                        <a:t>25 000 Ft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ctr"/>
                </a:tc>
                <a:extLst>
                  <a:ext uri="{0D108BD9-81ED-4DB2-BD59-A6C34878D82A}">
                    <a16:rowId xmlns:a16="http://schemas.microsoft.com/office/drawing/2014/main" val="4078994827"/>
                  </a:ext>
                </a:extLst>
              </a:tr>
              <a:tr h="223752"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000" u="none" strike="noStrike">
                          <a:effectLst/>
                        </a:rPr>
                        <a:t>17.ápr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>
                          <a:effectLst/>
                        </a:rPr>
                        <a:t>Rékasi Károly- Márai előadói est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>
                          <a:effectLst/>
                        </a:rPr>
                        <a:t>Faluház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>
                          <a:effectLst/>
                        </a:rPr>
                        <a:t>FH_színházterem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>
                          <a:effectLst/>
                        </a:rPr>
                        <a:t>Színház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000" u="none" strike="noStrike">
                          <a:effectLst/>
                        </a:rPr>
                        <a:t>36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000" u="none" strike="noStrike">
                          <a:effectLst/>
                        </a:rPr>
                        <a:t>80 700 Ft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000" u="none" strike="noStrike">
                          <a:effectLst/>
                        </a:rPr>
                        <a:t>381 000 Ft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ctr"/>
                </a:tc>
                <a:extLst>
                  <a:ext uri="{0D108BD9-81ED-4DB2-BD59-A6C34878D82A}">
                    <a16:rowId xmlns:a16="http://schemas.microsoft.com/office/drawing/2014/main" val="3474608377"/>
                  </a:ext>
                </a:extLst>
              </a:tr>
              <a:tr h="223752"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000" u="none" strike="noStrike">
                          <a:effectLst/>
                        </a:rPr>
                        <a:t>20.ápr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>
                          <a:effectLst/>
                        </a:rPr>
                        <a:t>Húsvéti koncert Oravecz Györggyel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>
                          <a:effectLst/>
                        </a:rPr>
                        <a:t>Faluház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>
                          <a:effectLst/>
                        </a:rPr>
                        <a:t>FH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>
                          <a:effectLst/>
                        </a:rPr>
                        <a:t>komolyzenei 6/3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000" u="none" strike="noStrike">
                          <a:effectLst/>
                        </a:rPr>
                        <a:t>25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000" u="none" strike="noStrike">
                          <a:effectLst/>
                        </a:rPr>
                        <a:t>70 000 Ft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000" u="none" strike="noStrike">
                          <a:effectLst/>
                        </a:rPr>
                        <a:t>140 000 Ft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ctr"/>
                </a:tc>
                <a:extLst>
                  <a:ext uri="{0D108BD9-81ED-4DB2-BD59-A6C34878D82A}">
                    <a16:rowId xmlns:a16="http://schemas.microsoft.com/office/drawing/2014/main" val="1638773601"/>
                  </a:ext>
                </a:extLst>
              </a:tr>
              <a:tr h="437776"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000" u="none" strike="noStrike">
                          <a:effectLst/>
                        </a:rPr>
                        <a:t>24.ápr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 dirty="0" err="1">
                          <a:effectLst/>
                        </a:rPr>
                        <a:t>Átkelés_Laczkó</a:t>
                      </a:r>
                      <a:r>
                        <a:rPr lang="hu-HU" sz="1000" u="none" strike="noStrike" dirty="0">
                          <a:effectLst/>
                        </a:rPr>
                        <a:t> Péter kiállítása</a:t>
                      </a:r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>
                          <a:effectLst/>
                        </a:rPr>
                        <a:t>Faluház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>
                          <a:effectLst/>
                        </a:rPr>
                        <a:t>Faluház_Civil terem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>
                          <a:effectLst/>
                        </a:rPr>
                        <a:t>Kiállítás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000" u="none" strike="noStrike">
                          <a:effectLst/>
                        </a:rPr>
                        <a:t>100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000" u="none" strike="noStrike">
                          <a:effectLst/>
                        </a:rPr>
                        <a:t>0 Ft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000" u="none" strike="noStrike">
                          <a:effectLst/>
                        </a:rPr>
                        <a:t>0 Ft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ctr"/>
                </a:tc>
                <a:extLst>
                  <a:ext uri="{0D108BD9-81ED-4DB2-BD59-A6C34878D82A}">
                    <a16:rowId xmlns:a16="http://schemas.microsoft.com/office/drawing/2014/main" val="3843148315"/>
                  </a:ext>
                </a:extLst>
              </a:tr>
              <a:tr h="223752"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000" u="none" strike="noStrike">
                          <a:effectLst/>
                        </a:rPr>
                        <a:t>25.ápr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>
                          <a:effectLst/>
                        </a:rPr>
                        <a:t>Kocsmakvíz 2.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>
                          <a:effectLst/>
                        </a:rPr>
                        <a:t>Faluház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>
                          <a:effectLst/>
                        </a:rPr>
                        <a:t>FH_színházterem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 dirty="0">
                          <a:effectLst/>
                        </a:rPr>
                        <a:t>kikapcsolódás</a:t>
                      </a:r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000" u="none" strike="noStrike">
                          <a:effectLst/>
                        </a:rPr>
                        <a:t>75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000" u="none" strike="noStrike">
                          <a:effectLst/>
                        </a:rPr>
                        <a:t>72 000 Ft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000" u="none" strike="noStrike">
                          <a:effectLst/>
                        </a:rPr>
                        <a:t>8 100 Ft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ctr"/>
                </a:tc>
                <a:extLst>
                  <a:ext uri="{0D108BD9-81ED-4DB2-BD59-A6C34878D82A}">
                    <a16:rowId xmlns:a16="http://schemas.microsoft.com/office/drawing/2014/main" val="1755733427"/>
                  </a:ext>
                </a:extLst>
              </a:tr>
              <a:tr h="223752"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000" u="none" strike="noStrike">
                          <a:effectLst/>
                        </a:rPr>
                        <a:t>26.ápr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>
                          <a:effectLst/>
                        </a:rPr>
                        <a:t>Szent György nap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>
                          <a:effectLst/>
                        </a:rPr>
                        <a:t>Faluház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>
                          <a:effectLst/>
                        </a:rPr>
                        <a:t>Pajta, udvar, 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>
                          <a:effectLst/>
                        </a:rPr>
                        <a:t>gyermek program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000" u="none" strike="noStrike">
                          <a:effectLst/>
                        </a:rPr>
                        <a:t>170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000" u="none" strike="noStrike">
                          <a:effectLst/>
                        </a:rPr>
                        <a:t>0 Ft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000" u="none" strike="noStrike">
                          <a:effectLst/>
                        </a:rPr>
                        <a:t>245 025 Ft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ctr"/>
                </a:tc>
                <a:extLst>
                  <a:ext uri="{0D108BD9-81ED-4DB2-BD59-A6C34878D82A}">
                    <a16:rowId xmlns:a16="http://schemas.microsoft.com/office/drawing/2014/main" val="4191097585"/>
                  </a:ext>
                </a:extLst>
              </a:tr>
              <a:tr h="223752"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000" u="none" strike="noStrike">
                          <a:effectLst/>
                        </a:rPr>
                        <a:t>26.ápr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>
                          <a:effectLst/>
                        </a:rPr>
                        <a:t>Hangfoglaló_ Szeder koncert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>
                          <a:effectLst/>
                        </a:rPr>
                        <a:t>Faluház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>
                          <a:effectLst/>
                        </a:rPr>
                        <a:t>FH_színházterem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>
                          <a:effectLst/>
                        </a:rPr>
                        <a:t>Pályázat_Könnyűzene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000" u="none" strike="noStrike">
                          <a:effectLst/>
                        </a:rPr>
                        <a:t>65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000" u="none" strike="noStrike">
                          <a:effectLst/>
                        </a:rPr>
                        <a:t>332 000 Ft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000" u="none" strike="noStrike">
                          <a:effectLst/>
                        </a:rPr>
                        <a:t>455 000 Ft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ctr"/>
                </a:tc>
                <a:extLst>
                  <a:ext uri="{0D108BD9-81ED-4DB2-BD59-A6C34878D82A}">
                    <a16:rowId xmlns:a16="http://schemas.microsoft.com/office/drawing/2014/main" val="701326016"/>
                  </a:ext>
                </a:extLst>
              </a:tr>
              <a:tr h="437776"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000" u="none" strike="noStrike">
                          <a:effectLst/>
                        </a:rPr>
                        <a:t>30.ápr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>
                          <a:effectLst/>
                        </a:rPr>
                        <a:t>Anyák napi kézműveskedés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>
                          <a:effectLst/>
                        </a:rPr>
                        <a:t>Faluház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>
                          <a:effectLst/>
                        </a:rPr>
                        <a:t>FH_Civil terem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>
                          <a:effectLst/>
                        </a:rPr>
                        <a:t>Kézműveskedés_Gyerekprogram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000" u="none" strike="noStrike">
                          <a:effectLst/>
                        </a:rPr>
                        <a:t>16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000" u="none" strike="noStrike">
                          <a:effectLst/>
                        </a:rPr>
                        <a:t>0 Ft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000" u="none" strike="noStrike" dirty="0">
                          <a:effectLst/>
                        </a:rPr>
                        <a:t>25 000 Ft</a:t>
                      </a:r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ctr"/>
                </a:tc>
                <a:extLst>
                  <a:ext uri="{0D108BD9-81ED-4DB2-BD59-A6C34878D82A}">
                    <a16:rowId xmlns:a16="http://schemas.microsoft.com/office/drawing/2014/main" val="265678864"/>
                  </a:ext>
                </a:extLst>
              </a:tr>
              <a:tr h="223752">
                <a:tc>
                  <a:txBody>
                    <a:bodyPr/>
                    <a:lstStyle/>
                    <a:p>
                      <a:pPr algn="l" fontAlgn="b"/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000" u="none" strike="noStrike">
                          <a:effectLst/>
                        </a:rPr>
                        <a:t> </a:t>
                      </a:r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37" marR="7237" marT="7237" marB="0" anchor="b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000" u="none" strike="noStrike" dirty="0">
                          <a:effectLst/>
                        </a:rPr>
                        <a:t>951 fő</a:t>
                      </a:r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237" marR="7237" marT="7237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942 200 Ft</a:t>
                      </a:r>
                    </a:p>
                  </a:txBody>
                  <a:tcPr marL="7237" marR="7237" marT="7237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2 086 725 Ft</a:t>
                      </a:r>
                    </a:p>
                  </a:txBody>
                  <a:tcPr marL="7237" marR="7237" marT="7237" marB="0" anchor="ctr"/>
                </a:tc>
                <a:extLst>
                  <a:ext uri="{0D108BD9-81ED-4DB2-BD59-A6C34878D82A}">
                    <a16:rowId xmlns:a16="http://schemas.microsoft.com/office/drawing/2014/main" val="32814216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06157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B2A4265-820A-549E-8D3A-E98A3BB03D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Május</a:t>
            </a:r>
          </a:p>
        </p:txBody>
      </p:sp>
      <p:graphicFrame>
        <p:nvGraphicFramePr>
          <p:cNvPr id="4" name="Tartalom helye 3">
            <a:extLst>
              <a:ext uri="{FF2B5EF4-FFF2-40B4-BE49-F238E27FC236}">
                <a16:creationId xmlns:a16="http://schemas.microsoft.com/office/drawing/2014/main" id="{554C8732-7FAD-B7BD-6DE2-BB0F2B7D6CB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96935420"/>
              </p:ext>
            </p:extLst>
          </p:nvPr>
        </p:nvGraphicFramePr>
        <p:xfrm>
          <a:off x="687388" y="1580147"/>
          <a:ext cx="11223875" cy="326681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33147">
                  <a:extLst>
                    <a:ext uri="{9D8B030D-6E8A-4147-A177-3AD203B41FA5}">
                      <a16:colId xmlns:a16="http://schemas.microsoft.com/office/drawing/2014/main" val="2235357444"/>
                    </a:ext>
                  </a:extLst>
                </a:gridCol>
                <a:gridCol w="2690732">
                  <a:extLst>
                    <a:ext uri="{9D8B030D-6E8A-4147-A177-3AD203B41FA5}">
                      <a16:colId xmlns:a16="http://schemas.microsoft.com/office/drawing/2014/main" val="971988938"/>
                    </a:ext>
                  </a:extLst>
                </a:gridCol>
                <a:gridCol w="2976743">
                  <a:extLst>
                    <a:ext uri="{9D8B030D-6E8A-4147-A177-3AD203B41FA5}">
                      <a16:colId xmlns:a16="http://schemas.microsoft.com/office/drawing/2014/main" val="2796447176"/>
                    </a:ext>
                  </a:extLst>
                </a:gridCol>
                <a:gridCol w="1121832">
                  <a:extLst>
                    <a:ext uri="{9D8B030D-6E8A-4147-A177-3AD203B41FA5}">
                      <a16:colId xmlns:a16="http://schemas.microsoft.com/office/drawing/2014/main" val="2767852679"/>
                    </a:ext>
                  </a:extLst>
                </a:gridCol>
                <a:gridCol w="1699410">
                  <a:extLst>
                    <a:ext uri="{9D8B030D-6E8A-4147-A177-3AD203B41FA5}">
                      <a16:colId xmlns:a16="http://schemas.microsoft.com/office/drawing/2014/main" val="1159554169"/>
                    </a:ext>
                  </a:extLst>
                </a:gridCol>
                <a:gridCol w="533147">
                  <a:extLst>
                    <a:ext uri="{9D8B030D-6E8A-4147-A177-3AD203B41FA5}">
                      <a16:colId xmlns:a16="http://schemas.microsoft.com/office/drawing/2014/main" val="3659846195"/>
                    </a:ext>
                  </a:extLst>
                </a:gridCol>
                <a:gridCol w="844151">
                  <a:extLst>
                    <a:ext uri="{9D8B030D-6E8A-4147-A177-3AD203B41FA5}">
                      <a16:colId xmlns:a16="http://schemas.microsoft.com/office/drawing/2014/main" val="49267951"/>
                    </a:ext>
                  </a:extLst>
                </a:gridCol>
                <a:gridCol w="824713">
                  <a:extLst>
                    <a:ext uri="{9D8B030D-6E8A-4147-A177-3AD203B41FA5}">
                      <a16:colId xmlns:a16="http://schemas.microsoft.com/office/drawing/2014/main" val="1920981958"/>
                    </a:ext>
                  </a:extLst>
                </a:gridCol>
              </a:tblGrid>
              <a:tr h="275514"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100" u="none" strike="noStrike" dirty="0">
                          <a:effectLst/>
                        </a:rPr>
                        <a:t>Dátum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20" marR="6620" marT="6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100" u="none" strike="noStrike">
                          <a:effectLst/>
                        </a:rPr>
                        <a:t>Program megnevezés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20" marR="6620" marT="6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100" u="none" strike="noStrike">
                          <a:effectLst/>
                        </a:rPr>
                        <a:t>Szervező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20" marR="6620" marT="6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100" u="none" strike="noStrike">
                          <a:effectLst/>
                        </a:rPr>
                        <a:t>Helyszín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20" marR="6620" marT="6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100" u="none" strike="noStrike">
                          <a:effectLst/>
                        </a:rPr>
                        <a:t>Rendezvény típus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20" marR="6620" marT="6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100" u="none" strike="noStrike">
                          <a:effectLst/>
                        </a:rPr>
                        <a:t>Néző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20" marR="6620" marT="6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100" u="none" strike="noStrike">
                          <a:effectLst/>
                        </a:rPr>
                        <a:t>Bevétel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20" marR="6620" marT="6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100" u="none" strike="noStrike">
                          <a:effectLst/>
                        </a:rPr>
                        <a:t>Kiadás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20" marR="6620" marT="6620" marB="0" anchor="ctr"/>
                </a:tc>
                <a:extLst>
                  <a:ext uri="{0D108BD9-81ED-4DB2-BD59-A6C34878D82A}">
                    <a16:rowId xmlns:a16="http://schemas.microsoft.com/office/drawing/2014/main" val="2907037431"/>
                  </a:ext>
                </a:extLst>
              </a:tr>
              <a:tr h="590388"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100" u="none" strike="noStrike">
                          <a:effectLst/>
                        </a:rPr>
                        <a:t>17.máj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20" marR="6620" marT="6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100" u="none" strike="noStrike" dirty="0">
                          <a:effectLst/>
                        </a:rPr>
                        <a:t>Komolyzenei koncert Szilágyi vonósnégyes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20" marR="6620" marT="6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100" u="none" strike="noStrike">
                          <a:effectLst/>
                        </a:rPr>
                        <a:t>Faluház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20" marR="6620" marT="6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100" u="none" strike="noStrike">
                          <a:effectLst/>
                        </a:rPr>
                        <a:t>Faluház Színházterem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20" marR="6620" marT="6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100" u="none" strike="noStrike">
                          <a:effectLst/>
                        </a:rPr>
                        <a:t>Komolyzenei pályázat 6/4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20" marR="6620" marT="6620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100" u="none" strike="noStrike">
                          <a:effectLst/>
                        </a:rPr>
                        <a:t>30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20" marR="6620" marT="6620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100" u="none" strike="noStrike">
                          <a:effectLst/>
                        </a:rPr>
                        <a:t>97 000 Ft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20" marR="6620" marT="6620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100" u="none" strike="noStrike">
                          <a:effectLst/>
                        </a:rPr>
                        <a:t>140 000 Ft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20" marR="6620" marT="6620" marB="0" anchor="b"/>
                </a:tc>
                <a:extLst>
                  <a:ext uri="{0D108BD9-81ED-4DB2-BD59-A6C34878D82A}">
                    <a16:rowId xmlns:a16="http://schemas.microsoft.com/office/drawing/2014/main" val="3542277711"/>
                  </a:ext>
                </a:extLst>
              </a:tr>
              <a:tr h="301754"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100" u="none" strike="noStrike">
                          <a:effectLst/>
                        </a:rPr>
                        <a:t>23.máj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20" marR="6620" marT="6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100" u="none" strike="noStrike">
                          <a:effectLst/>
                        </a:rPr>
                        <a:t>Ovis színház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20" marR="6620" marT="6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100" u="none" strike="noStrike" dirty="0">
                          <a:effectLst/>
                        </a:rPr>
                        <a:t>Faluház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20" marR="6620" marT="6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100" u="none" strike="noStrike">
                          <a:effectLst/>
                        </a:rPr>
                        <a:t> 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20" marR="6620" marT="6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100" u="none" strike="noStrike">
                          <a:effectLst/>
                        </a:rPr>
                        <a:t> 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20" marR="6620" marT="6620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100" u="none" strike="noStrike">
                          <a:effectLst/>
                        </a:rPr>
                        <a:t>82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20" marR="6620" marT="6620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100" u="none" strike="noStrike">
                          <a:effectLst/>
                        </a:rPr>
                        <a:t>52 500 Ft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20" marR="6620" marT="6620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100" u="none" strike="noStrike">
                          <a:effectLst/>
                        </a:rPr>
                        <a:t>317 500 Ft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20" marR="6620" marT="6620" marB="0" anchor="b"/>
                </a:tc>
                <a:extLst>
                  <a:ext uri="{0D108BD9-81ED-4DB2-BD59-A6C34878D82A}">
                    <a16:rowId xmlns:a16="http://schemas.microsoft.com/office/drawing/2014/main" val="1222844767"/>
                  </a:ext>
                </a:extLst>
              </a:tr>
              <a:tr h="301754"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100" u="none" strike="noStrike">
                          <a:effectLst/>
                        </a:rPr>
                        <a:t>23.máj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20" marR="6620" marT="6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100" u="none" strike="noStrike">
                          <a:effectLst/>
                        </a:rPr>
                        <a:t>Hangfoglaló - Zűrös banda koncert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20" marR="6620" marT="6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100" u="none" strike="noStrike">
                          <a:effectLst/>
                        </a:rPr>
                        <a:t>Faluház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20" marR="6620" marT="6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100" u="none" strike="noStrike">
                          <a:effectLst/>
                        </a:rPr>
                        <a:t>FH_színházterem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20" marR="6620" marT="6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100" u="none" strike="noStrike">
                          <a:effectLst/>
                        </a:rPr>
                        <a:t>zenei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20" marR="6620" marT="6620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100" u="none" strike="noStrike">
                          <a:effectLst/>
                        </a:rPr>
                        <a:t>45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20" marR="6620" marT="6620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100" u="none" strike="noStrike">
                          <a:effectLst/>
                        </a:rPr>
                        <a:t>321 000 Ft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20" marR="6620" marT="6620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100" u="none" strike="noStrike">
                          <a:effectLst/>
                        </a:rPr>
                        <a:t>473 600 Ft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20" marR="6620" marT="6620" marB="0" anchor="b"/>
                </a:tc>
                <a:extLst>
                  <a:ext uri="{0D108BD9-81ED-4DB2-BD59-A6C34878D82A}">
                    <a16:rowId xmlns:a16="http://schemas.microsoft.com/office/drawing/2014/main" val="251225458"/>
                  </a:ext>
                </a:extLst>
              </a:tr>
              <a:tr h="301754"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100" u="none" strike="noStrike">
                          <a:effectLst/>
                        </a:rPr>
                        <a:t>24.máj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20" marR="6620" marT="6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100" u="none" strike="noStrike">
                          <a:effectLst/>
                        </a:rPr>
                        <a:t>MonoStory Kas Krisztával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20" marR="6620" marT="6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100" u="none" strike="noStrike">
                          <a:effectLst/>
                        </a:rPr>
                        <a:t>Faluház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20" marR="6620" marT="6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100" u="none" strike="noStrike">
                          <a:effectLst/>
                        </a:rPr>
                        <a:t>FH_színházterem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20" marR="6620" marT="6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100" u="none" strike="noStrike">
                          <a:effectLst/>
                        </a:rPr>
                        <a:t>színház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20" marR="6620" marT="6620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100" u="none" strike="noStrike">
                          <a:effectLst/>
                        </a:rPr>
                        <a:t>65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20" marR="6620" marT="6620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100" u="none" strike="noStrike">
                          <a:effectLst/>
                        </a:rPr>
                        <a:t>90 000 Ft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20" marR="6620" marT="6620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100" u="none" strike="noStrike">
                          <a:effectLst/>
                        </a:rPr>
                        <a:t>45 000 Ft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20" marR="6620" marT="6620" marB="0" anchor="b"/>
                </a:tc>
                <a:extLst>
                  <a:ext uri="{0D108BD9-81ED-4DB2-BD59-A6C34878D82A}">
                    <a16:rowId xmlns:a16="http://schemas.microsoft.com/office/drawing/2014/main" val="226861179"/>
                  </a:ext>
                </a:extLst>
              </a:tr>
              <a:tr h="590388"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100" u="none" strike="noStrike">
                          <a:effectLst/>
                        </a:rPr>
                        <a:t>25.máj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20" marR="6620" marT="6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100" u="none" strike="noStrike">
                          <a:effectLst/>
                        </a:rPr>
                        <a:t>Gyereknap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20" marR="6620" marT="6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100" u="none" strike="noStrike" dirty="0" err="1">
                          <a:effectLst/>
                        </a:rPr>
                        <a:t>Faluház_PiciPiros</a:t>
                      </a:r>
                      <a:r>
                        <a:rPr lang="hu-HU" sz="1100" u="none" strike="noStrike" dirty="0">
                          <a:effectLst/>
                        </a:rPr>
                        <a:t>, Szigetgyöngye SE, KHM, Szelesvágta, </a:t>
                      </a:r>
                      <a:r>
                        <a:rPr lang="hu-HU" sz="1100" u="none" strike="noStrike" dirty="0" err="1">
                          <a:effectLst/>
                        </a:rPr>
                        <a:t>ZArtosztály</a:t>
                      </a:r>
                      <a:r>
                        <a:rPr lang="hu-HU" sz="1100" u="none" strike="noStrike" dirty="0">
                          <a:effectLst/>
                        </a:rPr>
                        <a:t>, Nyugdíjas klub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20" marR="6620" marT="6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100" u="none" strike="noStrike" dirty="0">
                          <a:effectLst/>
                        </a:rPr>
                        <a:t>FH 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20" marR="6620" marT="6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100" u="none" strike="noStrike">
                          <a:effectLst/>
                        </a:rPr>
                        <a:t>gyermek program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20" marR="6620" marT="6620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100" u="none" strike="noStrike">
                          <a:effectLst/>
                        </a:rPr>
                        <a:t>300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20" marR="6620" marT="6620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100" u="none" strike="noStrike">
                          <a:effectLst/>
                        </a:rPr>
                        <a:t>0 Ft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20" marR="6620" marT="6620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100" u="none" strike="noStrike">
                          <a:effectLst/>
                        </a:rPr>
                        <a:t>701 455 Ft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20" marR="6620" marT="6620" marB="0" anchor="b"/>
                </a:tc>
                <a:extLst>
                  <a:ext uri="{0D108BD9-81ED-4DB2-BD59-A6C34878D82A}">
                    <a16:rowId xmlns:a16="http://schemas.microsoft.com/office/drawing/2014/main" val="787368660"/>
                  </a:ext>
                </a:extLst>
              </a:tr>
              <a:tr h="301754"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100" u="none" strike="noStrike">
                          <a:effectLst/>
                        </a:rPr>
                        <a:t>25.máj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20" marR="6620" marT="6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100" u="none" strike="noStrike">
                          <a:effectLst/>
                        </a:rPr>
                        <a:t>Filmklub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20" marR="6620" marT="6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100" u="none" strike="noStrike">
                          <a:effectLst/>
                        </a:rPr>
                        <a:t>Faluház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20" marR="6620" marT="6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100" u="none" strike="noStrike">
                          <a:effectLst/>
                        </a:rPr>
                        <a:t>FH Pajta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20" marR="6620" marT="6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100" u="none" strike="noStrike" dirty="0" err="1">
                          <a:effectLst/>
                        </a:rPr>
                        <a:t>kikalcsolódás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20" marR="6620" marT="6620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100" u="none" strike="noStrike" dirty="0">
                          <a:effectLst/>
                        </a:rPr>
                        <a:t>35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20" marR="6620" marT="6620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100" u="none" strike="noStrike">
                          <a:effectLst/>
                        </a:rPr>
                        <a:t>0 Ft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20" marR="6620" marT="6620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100" u="none" strike="noStrike">
                          <a:effectLst/>
                        </a:rPr>
                        <a:t>0 Ft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20" marR="6620" marT="6620" marB="0" anchor="b"/>
                </a:tc>
                <a:extLst>
                  <a:ext uri="{0D108BD9-81ED-4DB2-BD59-A6C34878D82A}">
                    <a16:rowId xmlns:a16="http://schemas.microsoft.com/office/drawing/2014/main" val="4008438736"/>
                  </a:ext>
                </a:extLst>
              </a:tr>
              <a:tr h="301754"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100" u="none" strike="noStrike">
                          <a:effectLst/>
                        </a:rPr>
                        <a:t>30.máj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20" marR="6620" marT="6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100" u="none" strike="noStrike">
                          <a:effectLst/>
                        </a:rPr>
                        <a:t>Kocsmakvíz 3.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20" marR="6620" marT="6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100" u="none" strike="noStrike">
                          <a:effectLst/>
                        </a:rPr>
                        <a:t>Faluház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20" marR="6620" marT="6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100" u="none" strike="noStrike">
                          <a:effectLst/>
                        </a:rPr>
                        <a:t>FH_színházterem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20" marR="6620" marT="6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100" u="none" strike="noStrike">
                          <a:effectLst/>
                        </a:rPr>
                        <a:t>kikapcsolódás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20" marR="6620" marT="6620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100" u="none" strike="noStrike" dirty="0">
                          <a:effectLst/>
                        </a:rPr>
                        <a:t>67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20" marR="6620" marT="6620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100" u="none" strike="noStrike" dirty="0">
                          <a:effectLst/>
                        </a:rPr>
                        <a:t>66 000 Ft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20" marR="6620" marT="6620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100" u="none" strike="noStrike" dirty="0">
                          <a:effectLst/>
                        </a:rPr>
                        <a:t>8 000 Ft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20" marR="6620" marT="6620" marB="0" anchor="b"/>
                </a:tc>
                <a:extLst>
                  <a:ext uri="{0D108BD9-81ED-4DB2-BD59-A6C34878D82A}">
                    <a16:rowId xmlns:a16="http://schemas.microsoft.com/office/drawing/2014/main" val="946382119"/>
                  </a:ext>
                </a:extLst>
              </a:tr>
              <a:tr h="301754">
                <a:tc>
                  <a:txBody>
                    <a:bodyPr/>
                    <a:lstStyle/>
                    <a:p>
                      <a:pPr algn="l" fontAlgn="b"/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20" marR="6620" marT="6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20" marR="6620" marT="6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20" marR="6620" marT="6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20" marR="6620" marT="6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20" marR="6620" marT="6620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100" u="none" strike="noStrike" dirty="0">
                          <a:effectLst/>
                        </a:rPr>
                        <a:t>624 fő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20" marR="6620" marT="6620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100" b="1" u="none" strike="noStrike" dirty="0">
                          <a:effectLst/>
                        </a:rPr>
                        <a:t>626 500 Ft</a:t>
                      </a:r>
                      <a:endParaRPr lang="hu-HU" sz="1100" b="1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20" marR="6620" marT="6620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100" b="1" u="none" strike="noStrike" dirty="0">
                          <a:effectLst/>
                        </a:rPr>
                        <a:t>1 685 555 Ft</a:t>
                      </a:r>
                      <a:endParaRPr lang="hu-HU" sz="1100" b="1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620" marR="6620" marT="6620" marB="0" anchor="b"/>
                </a:tc>
                <a:extLst>
                  <a:ext uri="{0D108BD9-81ED-4DB2-BD59-A6C34878D82A}">
                    <a16:rowId xmlns:a16="http://schemas.microsoft.com/office/drawing/2014/main" val="29156172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800842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5ED4D3EF-63E4-34BF-C54B-289124DD50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Június</a:t>
            </a:r>
          </a:p>
        </p:txBody>
      </p:sp>
      <p:graphicFrame>
        <p:nvGraphicFramePr>
          <p:cNvPr id="4" name="Tartalom helye 3">
            <a:extLst>
              <a:ext uri="{FF2B5EF4-FFF2-40B4-BE49-F238E27FC236}">
                <a16:creationId xmlns:a16="http://schemas.microsoft.com/office/drawing/2014/main" id="{17CE3600-57D5-DB3C-318D-36F653C04A8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30430468"/>
              </p:ext>
            </p:extLst>
          </p:nvPr>
        </p:nvGraphicFramePr>
        <p:xfrm>
          <a:off x="1098884" y="1684421"/>
          <a:ext cx="10405728" cy="348364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92513">
                  <a:extLst>
                    <a:ext uri="{9D8B030D-6E8A-4147-A177-3AD203B41FA5}">
                      <a16:colId xmlns:a16="http://schemas.microsoft.com/office/drawing/2014/main" val="3265160631"/>
                    </a:ext>
                  </a:extLst>
                </a:gridCol>
                <a:gridCol w="2326410">
                  <a:extLst>
                    <a:ext uri="{9D8B030D-6E8A-4147-A177-3AD203B41FA5}">
                      <a16:colId xmlns:a16="http://schemas.microsoft.com/office/drawing/2014/main" val="3010376226"/>
                    </a:ext>
                  </a:extLst>
                </a:gridCol>
                <a:gridCol w="1803419">
                  <a:extLst>
                    <a:ext uri="{9D8B030D-6E8A-4147-A177-3AD203B41FA5}">
                      <a16:colId xmlns:a16="http://schemas.microsoft.com/office/drawing/2014/main" val="1040092613"/>
                    </a:ext>
                  </a:extLst>
                </a:gridCol>
                <a:gridCol w="1240752">
                  <a:extLst>
                    <a:ext uri="{9D8B030D-6E8A-4147-A177-3AD203B41FA5}">
                      <a16:colId xmlns:a16="http://schemas.microsoft.com/office/drawing/2014/main" val="2810862064"/>
                    </a:ext>
                  </a:extLst>
                </a:gridCol>
                <a:gridCol w="1558155">
                  <a:extLst>
                    <a:ext uri="{9D8B030D-6E8A-4147-A177-3AD203B41FA5}">
                      <a16:colId xmlns:a16="http://schemas.microsoft.com/office/drawing/2014/main" val="2747661571"/>
                    </a:ext>
                  </a:extLst>
                </a:gridCol>
                <a:gridCol w="692513">
                  <a:extLst>
                    <a:ext uri="{9D8B030D-6E8A-4147-A177-3AD203B41FA5}">
                      <a16:colId xmlns:a16="http://schemas.microsoft.com/office/drawing/2014/main" val="2007688458"/>
                    </a:ext>
                  </a:extLst>
                </a:gridCol>
                <a:gridCol w="1125333">
                  <a:extLst>
                    <a:ext uri="{9D8B030D-6E8A-4147-A177-3AD203B41FA5}">
                      <a16:colId xmlns:a16="http://schemas.microsoft.com/office/drawing/2014/main" val="1691622308"/>
                    </a:ext>
                  </a:extLst>
                </a:gridCol>
                <a:gridCol w="966633">
                  <a:extLst>
                    <a:ext uri="{9D8B030D-6E8A-4147-A177-3AD203B41FA5}">
                      <a16:colId xmlns:a16="http://schemas.microsoft.com/office/drawing/2014/main" val="1256400080"/>
                    </a:ext>
                  </a:extLst>
                </a:gridCol>
              </a:tblGrid>
              <a:tr h="296180"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100" u="none" strike="noStrike" dirty="0">
                          <a:effectLst/>
                        </a:rPr>
                        <a:t>Dátum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4" marR="9274" marT="927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100" u="none" strike="noStrike">
                          <a:effectLst/>
                        </a:rPr>
                        <a:t>Program megnevezés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4" marR="9274" marT="927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100" u="none" strike="noStrike">
                          <a:effectLst/>
                        </a:rPr>
                        <a:t>Szervező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4" marR="9274" marT="927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100" u="none" strike="noStrike">
                          <a:effectLst/>
                        </a:rPr>
                        <a:t>Helyszín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4" marR="9274" marT="927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100" u="none" strike="noStrike">
                          <a:effectLst/>
                        </a:rPr>
                        <a:t>Rendezvény típus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4" marR="9274" marT="927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100" u="none" strike="noStrike">
                          <a:effectLst/>
                        </a:rPr>
                        <a:t>Néző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4" marR="9274" marT="927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100" u="none" strike="noStrike">
                          <a:effectLst/>
                        </a:rPr>
                        <a:t>Bevétel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4" marR="9274" marT="927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100" u="none" strike="noStrike">
                          <a:effectLst/>
                        </a:rPr>
                        <a:t>Kiadás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4" marR="9274" marT="9274" marB="0" anchor="ctr"/>
                </a:tc>
                <a:extLst>
                  <a:ext uri="{0D108BD9-81ED-4DB2-BD59-A6C34878D82A}">
                    <a16:rowId xmlns:a16="http://schemas.microsoft.com/office/drawing/2014/main" val="2146537081"/>
                  </a:ext>
                </a:extLst>
              </a:tr>
              <a:tr h="634672"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100" u="none" strike="noStrike">
                          <a:effectLst/>
                        </a:rPr>
                        <a:t>04.jún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274" marR="9274" marT="927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100" u="none" strike="noStrike">
                          <a:effectLst/>
                        </a:rPr>
                        <a:t>Nemzeti Összetartozás napja ADOMÁNY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274" marR="9274" marT="927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100" u="none" strike="noStrike">
                          <a:effectLst/>
                        </a:rPr>
                        <a:t>Faluház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274" marR="9274" marT="927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100" u="none" strike="noStrike">
                          <a:effectLst/>
                        </a:rPr>
                        <a:t>Parajdi sóbánya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274" marR="9274" marT="927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100" u="none" strike="noStrike">
                          <a:effectLst/>
                        </a:rPr>
                        <a:t>hagyományörző, társadalmi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274" marR="9274" marT="9274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100" u="none" strike="noStrike">
                          <a:effectLst/>
                        </a:rPr>
                        <a:t>0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274" marR="9274" marT="9274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100" u="none" strike="noStrike">
                          <a:effectLst/>
                        </a:rPr>
                        <a:t>0 Ft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274" marR="9274" marT="9274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100" u="none" strike="noStrike">
                          <a:effectLst/>
                        </a:rPr>
                        <a:t>100 000 Ft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274" marR="9274" marT="9274" marB="0" anchor="b"/>
                </a:tc>
                <a:extLst>
                  <a:ext uri="{0D108BD9-81ED-4DB2-BD59-A6C34878D82A}">
                    <a16:rowId xmlns:a16="http://schemas.microsoft.com/office/drawing/2014/main" val="3755628148"/>
                  </a:ext>
                </a:extLst>
              </a:tr>
              <a:tr h="634672"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100" u="none" strike="noStrike">
                          <a:effectLst/>
                        </a:rPr>
                        <a:t>12.jún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274" marR="9274" marT="927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100" u="none" strike="noStrike">
                          <a:effectLst/>
                        </a:rPr>
                        <a:t>Rab Árpád jövőkutató előadás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274" marR="9274" marT="927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100" u="none" strike="noStrike">
                          <a:effectLst/>
                        </a:rPr>
                        <a:t>Faluház - Vörös András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274" marR="9274" marT="927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100" u="none" strike="noStrike">
                          <a:effectLst/>
                        </a:rPr>
                        <a:t>FH Pajta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274" marR="9274" marT="927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100" u="none" strike="noStrike">
                          <a:effectLst/>
                        </a:rPr>
                        <a:t>előadás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274" marR="9274" marT="9274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100" u="none" strike="noStrike">
                          <a:effectLst/>
                        </a:rPr>
                        <a:t>20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274" marR="9274" marT="9274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100" u="none" strike="noStrike">
                          <a:effectLst/>
                        </a:rPr>
                        <a:t>11 140 Ft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274" marR="9274" marT="9274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100" u="none" strike="noStrike">
                          <a:effectLst/>
                        </a:rPr>
                        <a:t>0 Ft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274" marR="9274" marT="9274" marB="0" anchor="b"/>
                </a:tc>
                <a:extLst>
                  <a:ext uri="{0D108BD9-81ED-4DB2-BD59-A6C34878D82A}">
                    <a16:rowId xmlns:a16="http://schemas.microsoft.com/office/drawing/2014/main" val="133569600"/>
                  </a:ext>
                </a:extLst>
              </a:tr>
              <a:tr h="324388"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100" u="none" strike="noStrike">
                          <a:effectLst/>
                        </a:rPr>
                        <a:t>20.jún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274" marR="9274" marT="927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100" u="none" strike="noStrike">
                          <a:effectLst/>
                        </a:rPr>
                        <a:t>Filmklub Liza a rókatündér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274" marR="9274" marT="927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100" u="none" strike="noStrike">
                          <a:effectLst/>
                        </a:rPr>
                        <a:t>Faluház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274" marR="9274" marT="927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100" u="none" strike="noStrike">
                          <a:effectLst/>
                        </a:rPr>
                        <a:t>FH Pajta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274" marR="9274" marT="927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100" u="none" strike="noStrike">
                          <a:effectLst/>
                        </a:rPr>
                        <a:t>szórakoztató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274" marR="9274" marT="9274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100" u="none" strike="noStrike">
                          <a:effectLst/>
                        </a:rPr>
                        <a:t>11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274" marR="9274" marT="9274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100" u="none" strike="noStrike">
                          <a:effectLst/>
                        </a:rPr>
                        <a:t>0 Ft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274" marR="9274" marT="9274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100" u="none" strike="noStrike">
                          <a:effectLst/>
                        </a:rPr>
                        <a:t>0 Ft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274" marR="9274" marT="9274" marB="0" anchor="b"/>
                </a:tc>
                <a:extLst>
                  <a:ext uri="{0D108BD9-81ED-4DB2-BD59-A6C34878D82A}">
                    <a16:rowId xmlns:a16="http://schemas.microsoft.com/office/drawing/2014/main" val="2822621186"/>
                  </a:ext>
                </a:extLst>
              </a:tr>
              <a:tr h="634672"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100" u="none" strike="noStrike">
                          <a:effectLst/>
                        </a:rPr>
                        <a:t>21.jún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274" marR="9274" marT="927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100" u="none" strike="noStrike">
                          <a:effectLst/>
                        </a:rPr>
                        <a:t>Szent Iván nap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274" marR="9274" marT="927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100" u="none" strike="noStrike">
                          <a:effectLst/>
                        </a:rPr>
                        <a:t>Faluház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274" marR="9274" marT="927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100" u="none" strike="noStrike">
                          <a:effectLst/>
                        </a:rPr>
                        <a:t>Faluház_udvar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274" marR="9274" marT="927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100" u="none" strike="noStrike">
                          <a:effectLst/>
                        </a:rPr>
                        <a:t>szórakoztató, hagyományörző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274" marR="9274" marT="9274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100" u="none" strike="noStrike">
                          <a:effectLst/>
                        </a:rPr>
                        <a:t>40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274" marR="9274" marT="9274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100" u="none" strike="noStrike">
                          <a:effectLst/>
                        </a:rPr>
                        <a:t>0 Ft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274" marR="9274" marT="9274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100" u="none" strike="noStrike">
                          <a:effectLst/>
                        </a:rPr>
                        <a:t>8 150 Ft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274" marR="9274" marT="9274" marB="0" anchor="b"/>
                </a:tc>
                <a:extLst>
                  <a:ext uri="{0D108BD9-81ED-4DB2-BD59-A6C34878D82A}">
                    <a16:rowId xmlns:a16="http://schemas.microsoft.com/office/drawing/2014/main" val="2955318093"/>
                  </a:ext>
                </a:extLst>
              </a:tr>
              <a:tr h="634672"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100" u="none" strike="noStrike">
                          <a:effectLst/>
                        </a:rPr>
                        <a:t>21.jún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274" marR="9274" marT="927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100" u="none" strike="noStrike">
                          <a:effectLst/>
                        </a:rPr>
                        <a:t>Hangfoglaló- Hunclorique koncert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274" marR="9274" marT="927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100" u="none" strike="noStrike">
                          <a:effectLst/>
                        </a:rPr>
                        <a:t>Faluház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274" marR="9274" marT="927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100" u="none" strike="noStrike">
                          <a:effectLst/>
                        </a:rPr>
                        <a:t>Faluház Pajta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274" marR="9274" marT="9274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hu-HU" sz="1100" u="none" strike="noStrike">
                          <a:effectLst/>
                        </a:rPr>
                        <a:t>Pályázat_Könnyűzene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274" marR="9274" marT="9274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100" u="none" strike="noStrike">
                          <a:effectLst/>
                        </a:rPr>
                        <a:t>20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274" marR="9274" marT="9274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100" u="none" strike="noStrike">
                          <a:effectLst/>
                        </a:rPr>
                        <a:t>260 000 Ft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274" marR="9274" marT="9274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100" u="none" strike="noStrike">
                          <a:effectLst/>
                        </a:rPr>
                        <a:t>342 100 Ft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274" marR="9274" marT="9274" marB="0" anchor="b"/>
                </a:tc>
                <a:extLst>
                  <a:ext uri="{0D108BD9-81ED-4DB2-BD59-A6C34878D82A}">
                    <a16:rowId xmlns:a16="http://schemas.microsoft.com/office/drawing/2014/main" val="402184887"/>
                  </a:ext>
                </a:extLst>
              </a:tr>
              <a:tr h="324388">
                <a:tc>
                  <a:txBody>
                    <a:bodyPr/>
                    <a:lstStyle/>
                    <a:p>
                      <a:pPr algn="l" fontAlgn="b"/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4" marR="9274" marT="92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4" marR="9274" marT="92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4" marR="9274" marT="92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4" marR="9274" marT="927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4" marR="9274" marT="9274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100" u="none" strike="noStrike" dirty="0">
                          <a:effectLst/>
                        </a:rPr>
                        <a:t>91 fő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274" marR="9274" marT="9274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200" b="1" u="none" strike="noStrike" dirty="0">
                          <a:effectLst/>
                        </a:rPr>
                        <a:t>271 140 Ft</a:t>
                      </a:r>
                      <a:endParaRPr lang="hu-HU" sz="1200" b="1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274" marR="9274" marT="9274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u-HU" sz="1200" b="1" u="none" strike="noStrike" dirty="0">
                          <a:effectLst/>
                        </a:rPr>
                        <a:t>450 250 Ft</a:t>
                      </a:r>
                      <a:endParaRPr lang="hu-HU" sz="1200" b="1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274" marR="9274" marT="9274" marB="0" anchor="b"/>
                </a:tc>
                <a:extLst>
                  <a:ext uri="{0D108BD9-81ED-4DB2-BD59-A6C34878D82A}">
                    <a16:rowId xmlns:a16="http://schemas.microsoft.com/office/drawing/2014/main" val="36626021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23426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99ADDC08-9E32-99B0-E26D-E8892350AD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b="1" dirty="0"/>
              <a:t>Összesítés 2025.01.01-2025.06.25-ig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0E4AC50F-B9E5-28A5-EF29-0380D0674A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410029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hu-HU" sz="2000" b="1" dirty="0"/>
          </a:p>
          <a:p>
            <a:pPr marL="0" indent="0">
              <a:buNone/>
            </a:pPr>
            <a:r>
              <a:rPr lang="hu-HU" sz="3600" b="1" dirty="0"/>
              <a:t>Összes bevétel: 3 422 200Ft</a:t>
            </a:r>
          </a:p>
          <a:p>
            <a:pPr marL="0" indent="0">
              <a:buNone/>
            </a:pPr>
            <a:r>
              <a:rPr lang="hu-HU" sz="3200" dirty="0"/>
              <a:t>Ebből pályázati támogatás: 1 460 000Ft</a:t>
            </a:r>
            <a:endParaRPr lang="hu-HU" sz="3200" b="1" dirty="0"/>
          </a:p>
          <a:p>
            <a:pPr marL="0" indent="0">
              <a:buNone/>
            </a:pPr>
            <a:r>
              <a:rPr lang="hu-HU" sz="3600" b="1" dirty="0"/>
              <a:t>Összes kiadás: 6 079 837 Ft</a:t>
            </a:r>
          </a:p>
          <a:p>
            <a:pPr marL="0" indent="0">
              <a:buNone/>
            </a:pPr>
            <a:endParaRPr lang="hu-HU" sz="2800" b="1" dirty="0"/>
          </a:p>
          <a:p>
            <a:pPr marL="0" indent="0">
              <a:buNone/>
            </a:pPr>
            <a:r>
              <a:rPr lang="hu-HU" sz="3600" b="1" dirty="0"/>
              <a:t>Összes látogató: 3875 Fő</a:t>
            </a:r>
          </a:p>
        </p:txBody>
      </p:sp>
    </p:spTree>
    <p:extLst>
      <p:ext uri="{BB962C8B-B14F-4D97-AF65-F5344CB8AC3E}">
        <p14:creationId xmlns:p14="http://schemas.microsoft.com/office/powerpoint/2010/main" val="1574993237"/>
      </p:ext>
    </p:extLst>
  </p:cSld>
  <p:clrMapOvr>
    <a:masterClrMapping/>
  </p:clrMapOvr>
</p:sld>
</file>

<file path=ppt/theme/theme1.xml><?xml version="1.0" encoding="utf-8"?>
<a:theme xmlns:a="http://schemas.openxmlformats.org/drawingml/2006/main" name="Szálak">
  <a:themeElements>
    <a:clrScheme name="Szálak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Szálak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zálak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240</TotalTime>
  <Words>1100</Words>
  <Application>Microsoft Office PowerPoint</Application>
  <PresentationFormat>Szélesvásznú</PresentationFormat>
  <Paragraphs>492</Paragraphs>
  <Slides>8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4</vt:i4>
      </vt:variant>
      <vt:variant>
        <vt:lpstr>Téma</vt:lpstr>
      </vt:variant>
      <vt:variant>
        <vt:i4>1</vt:i4>
      </vt:variant>
      <vt:variant>
        <vt:lpstr>Diacímek</vt:lpstr>
      </vt:variant>
      <vt:variant>
        <vt:i4>8</vt:i4>
      </vt:variant>
    </vt:vector>
  </HeadingPairs>
  <TitlesOfParts>
    <vt:vector size="13" baseType="lpstr">
      <vt:lpstr>Arial</vt:lpstr>
      <vt:lpstr>Calibri</vt:lpstr>
      <vt:lpstr>Century Gothic</vt:lpstr>
      <vt:lpstr>Wingdings 3</vt:lpstr>
      <vt:lpstr>Szálak</vt:lpstr>
      <vt:lpstr>I-II. negyedéves rendezvény beszámoló</vt:lpstr>
      <vt:lpstr>Január</vt:lpstr>
      <vt:lpstr>Február</vt:lpstr>
      <vt:lpstr>Március</vt:lpstr>
      <vt:lpstr>Április</vt:lpstr>
      <vt:lpstr>Május</vt:lpstr>
      <vt:lpstr>Június</vt:lpstr>
      <vt:lpstr>Összesítés 2025.01.01-2025.06.25-ig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I. negyed éves rendezvény beszámoló</dc:title>
  <dc:creator>Faluház Info</dc:creator>
  <cp:lastModifiedBy>Faluház Info</cp:lastModifiedBy>
  <cp:revision>5</cp:revision>
  <dcterms:created xsi:type="dcterms:W3CDTF">2025-03-26T12:22:13Z</dcterms:created>
  <dcterms:modified xsi:type="dcterms:W3CDTF">2025-06-25T10:26:47Z</dcterms:modified>
</cp:coreProperties>
</file>